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9" r:id="rId3"/>
    <p:sldId id="331" r:id="rId4"/>
    <p:sldId id="330" r:id="rId5"/>
    <p:sldId id="332" r:id="rId6"/>
    <p:sldId id="257" r:id="rId7"/>
    <p:sldId id="265" r:id="rId8"/>
    <p:sldId id="266" r:id="rId9"/>
    <p:sldId id="267" r:id="rId10"/>
    <p:sldId id="280" r:id="rId11"/>
    <p:sldId id="281" r:id="rId12"/>
    <p:sldId id="284" r:id="rId13"/>
    <p:sldId id="285" r:id="rId14"/>
    <p:sldId id="302" r:id="rId15"/>
    <p:sldId id="306" r:id="rId16"/>
    <p:sldId id="309" r:id="rId17"/>
    <p:sldId id="308" r:id="rId18"/>
    <p:sldId id="310" r:id="rId19"/>
    <p:sldId id="318" r:id="rId20"/>
    <p:sldId id="319" r:id="rId21"/>
    <p:sldId id="320" r:id="rId22"/>
    <p:sldId id="328" r:id="rId23"/>
    <p:sldId id="326" r:id="rId24"/>
    <p:sldId id="32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1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p:cViewPr varScale="1">
        <p:scale>
          <a:sx n="69" d="100"/>
          <a:sy n="69" d="100"/>
        </p:scale>
        <p:origin x="-14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8AA84-D722-4109-B84F-48BB98525C69}" type="datetimeFigureOut">
              <a:rPr lang="en-US" smtClean="0"/>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5DF06-DD05-470E-925D-A58C647B9F59}" type="slidenum">
              <a:rPr lang="en-US" smtClean="0"/>
              <a:t>‹#›</a:t>
            </a:fld>
            <a:endParaRPr lang="en-US"/>
          </a:p>
        </p:txBody>
      </p:sp>
    </p:spTree>
    <p:extLst>
      <p:ext uri="{BB962C8B-B14F-4D97-AF65-F5344CB8AC3E}">
        <p14:creationId xmlns:p14="http://schemas.microsoft.com/office/powerpoint/2010/main" val="194215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83F5D-19DC-4649-86E4-E5E61BF583D5}" type="datetime1">
              <a:rPr lang="en-US" smtClean="0"/>
              <a:t>6/24/2014</a:t>
            </a:fld>
            <a:endParaRPr lang="en-US"/>
          </a:p>
        </p:txBody>
      </p:sp>
      <p:sp>
        <p:nvSpPr>
          <p:cNvPr id="5" name="Footer Placeholder 4"/>
          <p:cNvSpPr>
            <a:spLocks noGrp="1"/>
          </p:cNvSpPr>
          <p:nvPr>
            <p:ph type="ftr" sz="quarter" idx="11"/>
          </p:nvPr>
        </p:nvSpPr>
        <p:spPr/>
        <p:txBody>
          <a:bodyPr/>
          <a:lstStyle/>
          <a:p>
            <a:r>
              <a:rPr lang="es-ES" smtClean="0"/>
              <a:t>(C) 2014 Juan Manuel Perez /  HOTFCP</a:t>
            </a:r>
            <a:endParaRPr lang="en-US"/>
          </a:p>
        </p:txBody>
      </p:sp>
      <p:sp>
        <p:nvSpPr>
          <p:cNvPr id="6" name="Slide Number Placeholder 5"/>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566873875"/>
      </p:ext>
    </p:extLst>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BE9D4-6DF4-48A7-8BD8-6628B1D2D803}" type="datetime1">
              <a:rPr lang="en-US" smtClean="0"/>
              <a:t>6/24/2014</a:t>
            </a:fld>
            <a:endParaRPr lang="en-US"/>
          </a:p>
        </p:txBody>
      </p:sp>
      <p:sp>
        <p:nvSpPr>
          <p:cNvPr id="5" name="Footer Placeholder 4"/>
          <p:cNvSpPr>
            <a:spLocks noGrp="1"/>
          </p:cNvSpPr>
          <p:nvPr>
            <p:ph type="ftr" sz="quarter" idx="11"/>
          </p:nvPr>
        </p:nvSpPr>
        <p:spPr/>
        <p:txBody>
          <a:bodyPr/>
          <a:lstStyle/>
          <a:p>
            <a:r>
              <a:rPr lang="es-ES" smtClean="0"/>
              <a:t>(C) 2014 Juan Manuel Perez /  HOTFCP</a:t>
            </a:r>
            <a:endParaRPr lang="en-US"/>
          </a:p>
        </p:txBody>
      </p:sp>
      <p:sp>
        <p:nvSpPr>
          <p:cNvPr id="6" name="Slide Number Placeholder 5"/>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3881992105"/>
      </p:ext>
    </p:extLst>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D912C-8E70-4C9F-A747-F5F2F8BB0234}" type="datetime1">
              <a:rPr lang="en-US" smtClean="0"/>
              <a:t>6/24/2014</a:t>
            </a:fld>
            <a:endParaRPr lang="en-US"/>
          </a:p>
        </p:txBody>
      </p:sp>
      <p:sp>
        <p:nvSpPr>
          <p:cNvPr id="5" name="Footer Placeholder 4"/>
          <p:cNvSpPr>
            <a:spLocks noGrp="1"/>
          </p:cNvSpPr>
          <p:nvPr>
            <p:ph type="ftr" sz="quarter" idx="11"/>
          </p:nvPr>
        </p:nvSpPr>
        <p:spPr/>
        <p:txBody>
          <a:bodyPr/>
          <a:lstStyle/>
          <a:p>
            <a:r>
              <a:rPr lang="es-ES" smtClean="0"/>
              <a:t>(C) 2014 Juan Manuel Perez /  HOTFCP</a:t>
            </a:r>
            <a:endParaRPr lang="en-US"/>
          </a:p>
        </p:txBody>
      </p:sp>
      <p:sp>
        <p:nvSpPr>
          <p:cNvPr id="6" name="Slide Number Placeholder 5"/>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2495831046"/>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1E9DD4-7279-4406-8A05-C6DFC900470E}" type="datetime1">
              <a:rPr lang="en-US" smtClean="0"/>
              <a:t>6/24/2014</a:t>
            </a:fld>
            <a:endParaRPr lang="en-US"/>
          </a:p>
        </p:txBody>
      </p:sp>
      <p:sp>
        <p:nvSpPr>
          <p:cNvPr id="5" name="Footer Placeholder 4"/>
          <p:cNvSpPr>
            <a:spLocks noGrp="1"/>
          </p:cNvSpPr>
          <p:nvPr>
            <p:ph type="ftr" sz="quarter" idx="11"/>
          </p:nvPr>
        </p:nvSpPr>
        <p:spPr/>
        <p:txBody>
          <a:bodyPr/>
          <a:lstStyle/>
          <a:p>
            <a:r>
              <a:rPr lang="es-ES" smtClean="0"/>
              <a:t>(C) 2014 Juan Manuel Perez /  HOTFCP</a:t>
            </a:r>
            <a:endParaRPr lang="en-US"/>
          </a:p>
        </p:txBody>
      </p:sp>
      <p:sp>
        <p:nvSpPr>
          <p:cNvPr id="6" name="Slide Number Placeholder 5"/>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2807808821"/>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B2E83-7DE3-4FF5-B420-BFDAF7F80201}" type="datetime1">
              <a:rPr lang="en-US" smtClean="0"/>
              <a:t>6/24/2014</a:t>
            </a:fld>
            <a:endParaRPr lang="en-US"/>
          </a:p>
        </p:txBody>
      </p:sp>
      <p:sp>
        <p:nvSpPr>
          <p:cNvPr id="5" name="Footer Placeholder 4"/>
          <p:cNvSpPr>
            <a:spLocks noGrp="1"/>
          </p:cNvSpPr>
          <p:nvPr>
            <p:ph type="ftr" sz="quarter" idx="11"/>
          </p:nvPr>
        </p:nvSpPr>
        <p:spPr/>
        <p:txBody>
          <a:bodyPr/>
          <a:lstStyle/>
          <a:p>
            <a:r>
              <a:rPr lang="es-ES" smtClean="0"/>
              <a:t>(C) 2014 Juan Manuel Perez /  HOTFCP</a:t>
            </a:r>
            <a:endParaRPr lang="en-US"/>
          </a:p>
        </p:txBody>
      </p:sp>
      <p:sp>
        <p:nvSpPr>
          <p:cNvPr id="6" name="Slide Number Placeholder 5"/>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1707604698"/>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01E27C-3E2B-4E31-A797-8D2D8BA0C287}" type="datetime1">
              <a:rPr lang="en-US" smtClean="0"/>
              <a:t>6/24/2014</a:t>
            </a:fld>
            <a:endParaRPr lang="en-US"/>
          </a:p>
        </p:txBody>
      </p:sp>
      <p:sp>
        <p:nvSpPr>
          <p:cNvPr id="6" name="Footer Placeholder 5"/>
          <p:cNvSpPr>
            <a:spLocks noGrp="1"/>
          </p:cNvSpPr>
          <p:nvPr>
            <p:ph type="ftr" sz="quarter" idx="11"/>
          </p:nvPr>
        </p:nvSpPr>
        <p:spPr/>
        <p:txBody>
          <a:bodyPr/>
          <a:lstStyle/>
          <a:p>
            <a:r>
              <a:rPr lang="es-ES" smtClean="0"/>
              <a:t>(C) 2014 Juan Manuel Perez /  HOTFCP</a:t>
            </a:r>
            <a:endParaRPr lang="en-US"/>
          </a:p>
        </p:txBody>
      </p:sp>
      <p:sp>
        <p:nvSpPr>
          <p:cNvPr id="7" name="Slide Number Placeholder 6"/>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3919951664"/>
      </p:ext>
    </p:extLst>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B7173-E98A-4029-91D8-247257B04A60}" type="datetime1">
              <a:rPr lang="en-US" smtClean="0"/>
              <a:t>6/24/2014</a:t>
            </a:fld>
            <a:endParaRPr lang="en-US"/>
          </a:p>
        </p:txBody>
      </p:sp>
      <p:sp>
        <p:nvSpPr>
          <p:cNvPr id="8" name="Footer Placeholder 7"/>
          <p:cNvSpPr>
            <a:spLocks noGrp="1"/>
          </p:cNvSpPr>
          <p:nvPr>
            <p:ph type="ftr" sz="quarter" idx="11"/>
          </p:nvPr>
        </p:nvSpPr>
        <p:spPr/>
        <p:txBody>
          <a:bodyPr/>
          <a:lstStyle/>
          <a:p>
            <a:r>
              <a:rPr lang="es-ES" smtClean="0"/>
              <a:t>(C) 2014 Juan Manuel Perez /  HOTFCP</a:t>
            </a:r>
            <a:endParaRPr lang="en-US"/>
          </a:p>
        </p:txBody>
      </p:sp>
      <p:sp>
        <p:nvSpPr>
          <p:cNvPr id="9" name="Slide Number Placeholder 8"/>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4283935881"/>
      </p:ext>
    </p:extLst>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4CFFF-B1FD-4E45-9399-8308088C1668}" type="datetime1">
              <a:rPr lang="en-US" smtClean="0"/>
              <a:t>6/24/2014</a:t>
            </a:fld>
            <a:endParaRPr lang="en-US"/>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
        <p:nvSpPr>
          <p:cNvPr id="5" name="Slide Number Placeholder 4"/>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2628413618"/>
      </p:ext>
    </p:extLst>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CF6B3-5EB5-4690-A18F-1F9756F8627D}" type="datetime1">
              <a:rPr lang="en-US" smtClean="0"/>
              <a:t>6/24/2014</a:t>
            </a:fld>
            <a:endParaRPr lang="en-US"/>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
        <p:nvSpPr>
          <p:cNvPr id="4" name="Slide Number Placeholder 3"/>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82703454"/>
      </p:ext>
    </p:extLst>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137E1-2239-4BD8-BFBD-0D01BB121C2B}" type="datetime1">
              <a:rPr lang="en-US" smtClean="0"/>
              <a:t>6/24/2014</a:t>
            </a:fld>
            <a:endParaRPr lang="en-US"/>
          </a:p>
        </p:txBody>
      </p:sp>
      <p:sp>
        <p:nvSpPr>
          <p:cNvPr id="6" name="Footer Placeholder 5"/>
          <p:cNvSpPr>
            <a:spLocks noGrp="1"/>
          </p:cNvSpPr>
          <p:nvPr>
            <p:ph type="ftr" sz="quarter" idx="11"/>
          </p:nvPr>
        </p:nvSpPr>
        <p:spPr/>
        <p:txBody>
          <a:bodyPr/>
          <a:lstStyle/>
          <a:p>
            <a:r>
              <a:rPr lang="es-ES" smtClean="0"/>
              <a:t>(C) 2014 Juan Manuel Perez /  HOTFCP</a:t>
            </a:r>
            <a:endParaRPr lang="en-US"/>
          </a:p>
        </p:txBody>
      </p:sp>
      <p:sp>
        <p:nvSpPr>
          <p:cNvPr id="7" name="Slide Number Placeholder 6"/>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1325586769"/>
      </p:ext>
    </p:extLst>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5BE3E-C2B5-4570-9568-0E54B7135DB5}" type="datetime1">
              <a:rPr lang="en-US" smtClean="0"/>
              <a:t>6/24/2014</a:t>
            </a:fld>
            <a:endParaRPr lang="en-US"/>
          </a:p>
        </p:txBody>
      </p:sp>
      <p:sp>
        <p:nvSpPr>
          <p:cNvPr id="6" name="Footer Placeholder 5"/>
          <p:cNvSpPr>
            <a:spLocks noGrp="1"/>
          </p:cNvSpPr>
          <p:nvPr>
            <p:ph type="ftr" sz="quarter" idx="11"/>
          </p:nvPr>
        </p:nvSpPr>
        <p:spPr/>
        <p:txBody>
          <a:bodyPr/>
          <a:lstStyle/>
          <a:p>
            <a:r>
              <a:rPr lang="es-ES" smtClean="0"/>
              <a:t>(C) 2014 Juan Manuel Perez /  HOTFCP</a:t>
            </a:r>
            <a:endParaRPr lang="en-US"/>
          </a:p>
        </p:txBody>
      </p:sp>
      <p:sp>
        <p:nvSpPr>
          <p:cNvPr id="7" name="Slide Number Placeholder 6"/>
          <p:cNvSpPr>
            <a:spLocks noGrp="1"/>
          </p:cNvSpPr>
          <p:nvPr>
            <p:ph type="sldNum" sz="quarter" idx="12"/>
          </p:nvPr>
        </p:nvSpPr>
        <p:spPr/>
        <p:txBody>
          <a:bodyPr/>
          <a:lstStyle/>
          <a:p>
            <a:fld id="{F0AF347B-E1A4-4F6D-8DDD-8A5FD6E74E39}" type="slidenum">
              <a:rPr lang="en-US" smtClean="0"/>
              <a:t>‹#›</a:t>
            </a:fld>
            <a:endParaRPr lang="en-US"/>
          </a:p>
        </p:txBody>
      </p:sp>
    </p:spTree>
    <p:extLst>
      <p:ext uri="{BB962C8B-B14F-4D97-AF65-F5344CB8AC3E}">
        <p14:creationId xmlns:p14="http://schemas.microsoft.com/office/powerpoint/2010/main" val="1602160872"/>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BFE5-C678-456A-B179-D26F5D1460CE}" type="datetime1">
              <a:rPr lang="en-US" smtClean="0"/>
              <a:t>6/24/2014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 2014 Juan Manuel Perez /  HOTFCP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F347B-E1A4-4F6D-8DDD-8A5FD6E74E39}" type="slidenum">
              <a:rPr lang="en-US" smtClean="0"/>
              <a:t>‹#›</a:t>
            </a:fld>
            <a:endParaRPr lang="en-US"/>
          </a:p>
        </p:txBody>
      </p:sp>
    </p:spTree>
    <p:extLst>
      <p:ext uri="{BB962C8B-B14F-4D97-AF65-F5344CB8AC3E}">
        <p14:creationId xmlns:p14="http://schemas.microsoft.com/office/powerpoint/2010/main" val="46247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u"/>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ante.udallas.edu/seattah/exemplars/Perez%20Am%20Ideals%20in%20Mex/Perez_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400800"/>
          </a:xfrm>
          <a:solidFill>
            <a:srgbClr val="FFFF00"/>
          </a:solidFill>
        </p:spPr>
        <p:txBody>
          <a:bodyPr>
            <a:noAutofit/>
          </a:bodyPr>
          <a:lstStyle/>
          <a:p>
            <a:r>
              <a:rPr lang="en-US" sz="5400" b="1" dirty="0" smtClean="0">
                <a:solidFill>
                  <a:srgbClr val="0070C0"/>
                </a:solidFill>
                <a:effectLst>
                  <a:outerShdw blurRad="38100" dist="38100" dir="2700000" algn="tl">
                    <a:srgbClr val="000000">
                      <a:alpha val="43137"/>
                    </a:srgbClr>
                  </a:outerShdw>
                </a:effectLst>
              </a:rPr>
              <a:t>BEYOND LECTURES:</a:t>
            </a:r>
            <a:r>
              <a:rPr lang="en-US" b="1" dirty="0" smtClean="0">
                <a:solidFill>
                  <a:srgbClr val="0070C0"/>
                </a:solidFill>
                <a:effectLst>
                  <a:outerShdw blurRad="38100" dist="38100" dir="2700000" algn="tl">
                    <a:srgbClr val="000000">
                      <a:alpha val="43137"/>
                    </a:srgbClr>
                  </a:outerShdw>
                </a:effectLst>
              </a:rPr>
              <a:t> </a:t>
            </a:r>
            <a:br>
              <a:rPr lang="en-US"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LEARNING HISTORY THROUGH </a:t>
            </a:r>
            <a:br>
              <a:rPr lang="en-US" sz="3600" b="1" dirty="0" smtClean="0">
                <a:solidFill>
                  <a:srgbClr val="0070C0"/>
                </a:solidFill>
                <a:effectLst>
                  <a:outerShdw blurRad="38100" dist="38100" dir="2700000" algn="tl">
                    <a:srgbClr val="000000">
                      <a:alpha val="43137"/>
                    </a:srgbClr>
                  </a:outerShdw>
                </a:effectLst>
              </a:rPr>
            </a:br>
            <a:r>
              <a:rPr lang="en-US" sz="3600" b="1" dirty="0" smtClean="0">
                <a:solidFill>
                  <a:srgbClr val="0070C0"/>
                </a:solidFill>
                <a:effectLst>
                  <a:outerShdw blurRad="38100" dist="38100" dir="2700000" algn="tl">
                    <a:srgbClr val="000000">
                      <a:alpha val="43137"/>
                    </a:srgbClr>
                  </a:outerShdw>
                </a:effectLst>
              </a:rPr>
              <a:t>HAND GESTURES, SONGS, AND PHRASES</a:t>
            </a:r>
            <a:r>
              <a:rPr lang="en-US" sz="2000" b="1" dirty="0" smtClean="0">
                <a:solidFill>
                  <a:srgbClr val="0070C0"/>
                </a:solidFill>
              </a:rPr>
              <a:t/>
            </a:r>
            <a:br>
              <a:rPr lang="en-US" sz="2000" b="1" dirty="0" smtClean="0">
                <a:solidFill>
                  <a:srgbClr val="0070C0"/>
                </a:solidFill>
              </a:rPr>
            </a:br>
            <a:r>
              <a:rPr lang="en-US" sz="2000" dirty="0" smtClean="0">
                <a:solidFill>
                  <a:srgbClr val="C00000"/>
                </a:solidFill>
              </a:rPr>
              <a:t/>
            </a:r>
            <a:br>
              <a:rPr lang="en-US" sz="2000" dirty="0" smtClean="0">
                <a:solidFill>
                  <a:srgbClr val="C00000"/>
                </a:solidFill>
              </a:rPr>
            </a:br>
            <a:r>
              <a:rPr lang="en-US" sz="3600" dirty="0" smtClean="0">
                <a:solidFill>
                  <a:srgbClr val="C00000"/>
                </a:solidFill>
              </a:rPr>
              <a:t>JUAN MANUEL PEREZ</a:t>
            </a:r>
            <a:br>
              <a:rPr lang="en-US" sz="3600" dirty="0" smtClean="0">
                <a:solidFill>
                  <a:srgbClr val="C00000"/>
                </a:solidFill>
              </a:rPr>
            </a:br>
            <a:r>
              <a:rPr lang="en-US" sz="1600" i="1" dirty="0" smtClean="0">
                <a:solidFill>
                  <a:schemeClr val="tx2"/>
                </a:solidFill>
              </a:rPr>
              <a:t>SEATTAH SCHOLAR, POET LAUREATE, &amp; HISTORIAN</a:t>
            </a:r>
            <a:br>
              <a:rPr lang="en-US" sz="1600" i="1" dirty="0" smtClean="0">
                <a:solidFill>
                  <a:schemeClr val="tx2"/>
                </a:solidFill>
              </a:rPr>
            </a:b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CESAR E. CHAVEZ ACADEMY, CORPUS CHRISTI, TEXAS</a:t>
            </a:r>
            <a:br>
              <a:rPr lang="en-US" sz="2400" i="1" dirty="0" smtClean="0">
                <a:solidFill>
                  <a:schemeClr val="tx2"/>
                </a:solidFill>
              </a:rPr>
            </a:br>
            <a:r>
              <a:rPr lang="en-US" sz="1600" i="1" dirty="0" smtClean="0">
                <a:solidFill>
                  <a:schemeClr val="tx2"/>
                </a:solidFill>
              </a:rPr>
              <a:t>IN CONJUNCTION WITH </a:t>
            </a:r>
            <a:br>
              <a:rPr lang="en-US" sz="1600" i="1" dirty="0" smtClean="0">
                <a:solidFill>
                  <a:schemeClr val="tx2"/>
                </a:solidFill>
              </a:rPr>
            </a:br>
            <a:r>
              <a:rPr lang="en-US" sz="2400" i="1" dirty="0" smtClean="0">
                <a:solidFill>
                  <a:schemeClr val="tx2"/>
                </a:solidFill>
              </a:rPr>
              <a:t>THE HOUSE OF THE FIGHTING CHUPACABRAS PRESS</a:t>
            </a:r>
            <a:br>
              <a:rPr lang="en-US" sz="2400" i="1" dirty="0" smtClean="0">
                <a:solidFill>
                  <a:schemeClr val="tx2"/>
                </a:solidFill>
              </a:rPr>
            </a:br>
            <a:r>
              <a:rPr lang="en-US" sz="2400" i="1" dirty="0">
                <a:solidFill>
                  <a:schemeClr val="tx2"/>
                </a:solidFill>
              </a:rPr>
              <a:t/>
            </a:r>
            <a:br>
              <a:rPr lang="en-US" sz="2400" i="1" dirty="0">
                <a:solidFill>
                  <a:schemeClr val="tx2"/>
                </a:solidFill>
              </a:rPr>
            </a:br>
            <a:r>
              <a:rPr lang="en-US" sz="2400" i="1" dirty="0" smtClean="0">
                <a:solidFill>
                  <a:schemeClr val="tx2"/>
                </a:solidFill>
              </a:rPr>
              <a:t/>
            </a:r>
            <a:br>
              <a:rPr lang="en-US" sz="2400" i="1" dirty="0" smtClean="0">
                <a:solidFill>
                  <a:schemeClr val="tx2"/>
                </a:solidFill>
              </a:rPr>
            </a:br>
            <a:r>
              <a:rPr lang="en-US" sz="2400" i="1" dirty="0">
                <a:solidFill>
                  <a:schemeClr val="tx2"/>
                </a:solidFill>
              </a:rPr>
              <a:t/>
            </a:r>
            <a:br>
              <a:rPr lang="en-US" sz="2400" i="1" dirty="0">
                <a:solidFill>
                  <a:schemeClr val="tx2"/>
                </a:solidFill>
              </a:rPr>
            </a:br>
            <a:endParaRPr lang="en-US" sz="1200" i="1" dirty="0">
              <a:solidFill>
                <a:schemeClr val="tx2"/>
              </a:solidFill>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770120"/>
            <a:ext cx="2947754"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398" y="4770120"/>
            <a:ext cx="2671402"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903276"/>
      </p:ext>
    </p:extLst>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0999"/>
            <a:ext cx="7772400" cy="1524001"/>
          </a:xfrm>
          <a:solidFill>
            <a:srgbClr val="FFFF00"/>
          </a:solidFill>
        </p:spPr>
        <p:txBody>
          <a:bodyPr>
            <a:noAutofit/>
          </a:bodyPr>
          <a:lstStyle/>
          <a:p>
            <a:r>
              <a:rPr lang="en-US" sz="1600" b="1" dirty="0" smtClean="0">
                <a:solidFill>
                  <a:srgbClr val="C00000"/>
                </a:solidFill>
              </a:rPr>
              <a:t/>
            </a:r>
            <a:br>
              <a:rPr lang="en-US" sz="1600" b="1" dirty="0" smtClean="0">
                <a:solidFill>
                  <a:srgbClr val="C00000"/>
                </a:solidFill>
              </a:rPr>
            </a:br>
            <a:r>
              <a:rPr lang="en-US" sz="1600" b="1" dirty="0">
                <a:solidFill>
                  <a:srgbClr val="C00000"/>
                </a:solidFill>
              </a:rPr>
              <a:t/>
            </a:r>
            <a:br>
              <a:rPr lang="en-US" sz="1600" b="1" dirty="0">
                <a:solidFill>
                  <a:srgbClr val="C00000"/>
                </a:solidFill>
              </a:rPr>
            </a:br>
            <a:r>
              <a:rPr lang="en-US" sz="1600" b="1" dirty="0" smtClean="0">
                <a:solidFill>
                  <a:srgbClr val="C00000"/>
                </a:solidFill>
              </a:rPr>
              <a:t/>
            </a:r>
            <a:br>
              <a:rPr lang="en-US" sz="1600" b="1" dirty="0" smtClean="0">
                <a:solidFill>
                  <a:srgbClr val="C00000"/>
                </a:solidFill>
              </a:rPr>
            </a:br>
            <a:r>
              <a:rPr lang="en-US" sz="2200" b="1" dirty="0" smtClean="0">
                <a:solidFill>
                  <a:srgbClr val="C00000"/>
                </a:solidFill>
              </a:rPr>
              <a:t> </a:t>
            </a:r>
            <a:r>
              <a:rPr lang="en-US" sz="3200" b="1" u="sng" dirty="0" smtClean="0">
                <a:solidFill>
                  <a:srgbClr val="C00000"/>
                </a:solidFill>
              </a:rPr>
              <a:t>The Documents Song</a:t>
            </a:r>
            <a:br>
              <a:rPr lang="en-US" sz="3200" b="1" u="sng" dirty="0" smtClean="0">
                <a:solidFill>
                  <a:srgbClr val="C00000"/>
                </a:solidFill>
              </a:rPr>
            </a:br>
            <a:r>
              <a:rPr lang="en-US" sz="2200" b="1" dirty="0" smtClean="0">
                <a:solidFill>
                  <a:srgbClr val="C00000"/>
                </a:solidFill>
              </a:rPr>
              <a:t>Important Documents &amp; Ideas Essential To The Founding Of The US Government Up To </a:t>
            </a:r>
            <a:r>
              <a:rPr lang="en-US" sz="2200" b="1" dirty="0">
                <a:solidFill>
                  <a:srgbClr val="C00000"/>
                </a:solidFill>
              </a:rPr>
              <a:t>1787 </a:t>
            </a:r>
            <a:r>
              <a:rPr lang="en-US" sz="2200" b="1" dirty="0" smtClean="0">
                <a:solidFill>
                  <a:srgbClr val="C00000"/>
                </a:solidFill>
              </a:rPr>
              <a:t/>
            </a:r>
            <a:br>
              <a:rPr lang="en-US" sz="2200" b="1" dirty="0" smtClean="0">
                <a:solidFill>
                  <a:srgbClr val="C00000"/>
                </a:solidFill>
              </a:rPr>
            </a:br>
            <a:r>
              <a:rPr lang="en-US" sz="2200" b="1" dirty="0" smtClean="0">
                <a:solidFill>
                  <a:srgbClr val="C00000"/>
                </a:solidFill>
              </a:rPr>
              <a:t>[</a:t>
            </a:r>
            <a:r>
              <a:rPr lang="en-US" sz="2200" b="1" i="1" dirty="0" smtClean="0">
                <a:solidFill>
                  <a:srgbClr val="C00000"/>
                </a:solidFill>
              </a:rPr>
              <a:t>WKBK No. 2: History </a:t>
            </a:r>
            <a:r>
              <a:rPr lang="en-US" sz="2200" b="1" i="1" dirty="0">
                <a:solidFill>
                  <a:srgbClr val="C00000"/>
                </a:solidFill>
              </a:rPr>
              <a:t>Through </a:t>
            </a:r>
            <a:r>
              <a:rPr lang="en-US" sz="2200" b="1" i="1" dirty="0" smtClean="0">
                <a:solidFill>
                  <a:srgbClr val="C00000"/>
                </a:solidFill>
              </a:rPr>
              <a:t>Songs</a:t>
            </a:r>
            <a:r>
              <a:rPr lang="en-US" sz="2200" b="1" dirty="0" smtClean="0">
                <a:solidFill>
                  <a:srgbClr val="C00000"/>
                </a:solidFill>
              </a:rPr>
              <a:t>, p</a:t>
            </a:r>
            <a:r>
              <a:rPr lang="en-US" sz="2200" b="1" dirty="0">
                <a:solidFill>
                  <a:srgbClr val="C00000"/>
                </a:solidFill>
              </a:rPr>
              <a:t>. </a:t>
            </a:r>
            <a:r>
              <a:rPr lang="en-US" sz="2200" b="1" dirty="0" smtClean="0">
                <a:solidFill>
                  <a:srgbClr val="C00000"/>
                </a:solidFill>
              </a:rPr>
              <a:t>10-11]</a:t>
            </a:r>
            <a:br>
              <a:rPr lang="en-US" sz="2200" b="1" dirty="0" smtClean="0">
                <a:solidFill>
                  <a:srgbClr val="C00000"/>
                </a:solidFill>
              </a:rPr>
            </a:br>
            <a:r>
              <a:rPr lang="en-US" sz="1700" b="1" dirty="0" smtClean="0">
                <a:solidFill>
                  <a:schemeClr val="accent6">
                    <a:lumMod val="50000"/>
                  </a:schemeClr>
                </a:solidFill>
              </a:rPr>
              <a:t/>
            </a:r>
            <a:br>
              <a:rPr lang="en-US" sz="1700" b="1" dirty="0" smtClean="0">
                <a:solidFill>
                  <a:schemeClr val="accent6">
                    <a:lumMod val="50000"/>
                  </a:schemeClr>
                </a:solidFill>
              </a:rPr>
            </a:br>
            <a:endParaRPr lang="en-US" b="1" dirty="0" smtClean="0">
              <a:solidFill>
                <a:srgbClr val="002060"/>
              </a:solidFill>
            </a:endParaRPr>
          </a:p>
        </p:txBody>
      </p:sp>
      <p:sp>
        <p:nvSpPr>
          <p:cNvPr id="3" name="TextBox 2"/>
          <p:cNvSpPr txBox="1"/>
          <p:nvPr/>
        </p:nvSpPr>
        <p:spPr>
          <a:xfrm>
            <a:off x="762000" y="1905001"/>
            <a:ext cx="7772400" cy="4524315"/>
          </a:xfrm>
          <a:prstGeom prst="rect">
            <a:avLst/>
          </a:prstGeom>
          <a:solidFill>
            <a:srgbClr val="FFFF00"/>
          </a:solidFill>
        </p:spPr>
        <p:txBody>
          <a:bodyPr wrap="square" numCol="2" rtlCol="0">
            <a:spAutoFit/>
          </a:bodyPr>
          <a:lstStyle/>
          <a:p>
            <a:r>
              <a:rPr lang="en-US" sz="1200" b="1" dirty="0" smtClean="0">
                <a:latin typeface="Times New Roman" pitchFamily="18" charset="0"/>
                <a:cs typeface="Times New Roman" pitchFamily="18" charset="0"/>
              </a:rPr>
              <a:t>There are some famous things</a:t>
            </a:r>
          </a:p>
          <a:p>
            <a:r>
              <a:rPr lang="en-US" sz="1200" b="1" dirty="0" smtClean="0">
                <a:latin typeface="Times New Roman" pitchFamily="18" charset="0"/>
                <a:cs typeface="Times New Roman" pitchFamily="18" charset="0"/>
              </a:rPr>
              <a:t>In history</a:t>
            </a:r>
          </a:p>
          <a:p>
            <a:r>
              <a:rPr lang="en-US" sz="1200" b="1" dirty="0" smtClean="0">
                <a:latin typeface="Times New Roman" pitchFamily="18" charset="0"/>
                <a:cs typeface="Times New Roman" pitchFamily="18" charset="0"/>
              </a:rPr>
              <a:t>That must be learned again repeatedly </a:t>
            </a:r>
          </a:p>
          <a:p>
            <a:r>
              <a:rPr lang="en-US" sz="1200" b="1" dirty="0" smtClean="0">
                <a:latin typeface="Times New Roman" pitchFamily="18" charset="0"/>
                <a:cs typeface="Times New Roman" pitchFamily="18" charset="0"/>
              </a:rPr>
              <a:t>Or we’ll forget</a:t>
            </a:r>
          </a:p>
          <a:p>
            <a:r>
              <a:rPr lang="en-US" sz="1200" b="1" dirty="0" smtClean="0">
                <a:latin typeface="Times New Roman" pitchFamily="18" charset="0"/>
                <a:cs typeface="Times New Roman" pitchFamily="18" charset="0"/>
              </a:rPr>
              <a:t>Why we’re so great</a:t>
            </a:r>
          </a:p>
          <a:p>
            <a:r>
              <a:rPr lang="en-US" sz="1200" b="1" dirty="0" smtClean="0">
                <a:latin typeface="Times New Roman" pitchFamily="18" charset="0"/>
                <a:cs typeface="Times New Roman" pitchFamily="18" charset="0"/>
              </a:rPr>
              <a:t>Precious things we learn today</a:t>
            </a:r>
          </a:p>
          <a:p>
            <a:endParaRPr lang="en-US" sz="1200" b="1" dirty="0" smtClean="0">
              <a:latin typeface="Times New Roman" pitchFamily="18" charset="0"/>
              <a:cs typeface="Times New Roman" pitchFamily="18" charset="0"/>
            </a:endParaRPr>
          </a:p>
          <a:p>
            <a:r>
              <a:rPr lang="en-US" sz="1200" b="1" dirty="0" smtClean="0">
                <a:solidFill>
                  <a:srgbClr val="FF0000"/>
                </a:solidFill>
                <a:latin typeface="Times New Roman" pitchFamily="18" charset="0"/>
                <a:cs typeface="Times New Roman" pitchFamily="18" charset="0"/>
              </a:rPr>
              <a:t>The Magna </a:t>
            </a:r>
            <a:r>
              <a:rPr lang="en-US" sz="1200" b="1" dirty="0" err="1" smtClean="0">
                <a:solidFill>
                  <a:srgbClr val="FF0000"/>
                </a:solidFill>
                <a:latin typeface="Times New Roman" pitchFamily="18" charset="0"/>
                <a:cs typeface="Times New Roman" pitchFamily="18" charset="0"/>
              </a:rPr>
              <a:t>Carta</a:t>
            </a:r>
            <a:endParaRPr lang="en-US" sz="1200" b="1" dirty="0" smtClean="0">
              <a:solidFill>
                <a:srgbClr val="FF0000"/>
              </a:solidFill>
              <a:latin typeface="Times New Roman" pitchFamily="18" charset="0"/>
              <a:cs typeface="Times New Roman" pitchFamily="18" charset="0"/>
            </a:endParaRPr>
          </a:p>
          <a:p>
            <a:r>
              <a:rPr lang="en-US" sz="1200" b="1" dirty="0" smtClean="0">
                <a:solidFill>
                  <a:srgbClr val="FF0000"/>
                </a:solidFill>
                <a:latin typeface="Times New Roman" pitchFamily="18" charset="0"/>
                <a:cs typeface="Times New Roman" pitchFamily="18" charset="0"/>
              </a:rPr>
              <a:t>Of England</a:t>
            </a:r>
          </a:p>
          <a:p>
            <a:r>
              <a:rPr lang="en-US" sz="1200" b="1" dirty="0" smtClean="0">
                <a:solidFill>
                  <a:srgbClr val="FF0000"/>
                </a:solidFill>
                <a:latin typeface="Times New Roman" pitchFamily="18" charset="0"/>
                <a:cs typeface="Times New Roman" pitchFamily="18" charset="0"/>
              </a:rPr>
              <a:t>It was written in 1215</a:t>
            </a:r>
          </a:p>
          <a:p>
            <a:r>
              <a:rPr lang="en-US" sz="1200" b="1" dirty="0" smtClean="0">
                <a:solidFill>
                  <a:srgbClr val="FF0000"/>
                </a:solidFill>
                <a:latin typeface="Times New Roman" pitchFamily="18" charset="0"/>
                <a:cs typeface="Times New Roman" pitchFamily="18" charset="0"/>
              </a:rPr>
              <a:t>Guaranteed some rights</a:t>
            </a:r>
          </a:p>
          <a:p>
            <a:r>
              <a:rPr lang="en-US" sz="1200" b="1" dirty="0" smtClean="0">
                <a:solidFill>
                  <a:srgbClr val="FF0000"/>
                </a:solidFill>
                <a:latin typeface="Times New Roman" pitchFamily="18" charset="0"/>
                <a:cs typeface="Times New Roman" pitchFamily="18" charset="0"/>
              </a:rPr>
              <a:t>To citizens </a:t>
            </a:r>
          </a:p>
          <a:p>
            <a:r>
              <a:rPr lang="en-US" sz="1200" b="1" dirty="0" smtClean="0">
                <a:solidFill>
                  <a:srgbClr val="FF0000"/>
                </a:solidFill>
                <a:latin typeface="Times New Roman" pitchFamily="18" charset="0"/>
                <a:cs typeface="Times New Roman" pitchFamily="18" charset="0"/>
              </a:rPr>
              <a:t>And they brought it to the colonies</a:t>
            </a:r>
          </a:p>
          <a:p>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The Virginia</a:t>
            </a:r>
          </a:p>
          <a:p>
            <a:r>
              <a:rPr lang="en-US" sz="1200" b="1" dirty="0" smtClean="0">
                <a:latin typeface="Times New Roman" pitchFamily="18" charset="0"/>
                <a:cs typeface="Times New Roman" pitchFamily="18" charset="0"/>
              </a:rPr>
              <a:t>House Of Burgesses</a:t>
            </a:r>
          </a:p>
          <a:p>
            <a:r>
              <a:rPr lang="en-US" sz="1200" b="1" dirty="0" smtClean="0">
                <a:latin typeface="Times New Roman" pitchFamily="18" charset="0"/>
                <a:cs typeface="Times New Roman" pitchFamily="18" charset="0"/>
              </a:rPr>
              <a:t>Was the first colonial assembly</a:t>
            </a:r>
          </a:p>
          <a:p>
            <a:r>
              <a:rPr lang="en-US" sz="1200" b="1" dirty="0" smtClean="0">
                <a:latin typeface="Times New Roman" pitchFamily="18" charset="0"/>
                <a:cs typeface="Times New Roman" pitchFamily="18" charset="0"/>
              </a:rPr>
              <a:t>The first government</a:t>
            </a:r>
          </a:p>
          <a:p>
            <a:r>
              <a:rPr lang="en-US" sz="1200" b="1" dirty="0" smtClean="0">
                <a:latin typeface="Times New Roman" pitchFamily="18" charset="0"/>
                <a:cs typeface="Times New Roman" pitchFamily="18" charset="0"/>
              </a:rPr>
              <a:t>Of representatives</a:t>
            </a:r>
          </a:p>
          <a:p>
            <a:r>
              <a:rPr lang="en-US" sz="1200" b="1" dirty="0" smtClean="0">
                <a:latin typeface="Times New Roman" pitchFamily="18" charset="0"/>
                <a:cs typeface="Times New Roman" pitchFamily="18" charset="0"/>
              </a:rPr>
              <a:t>Came together in 1619</a:t>
            </a:r>
          </a:p>
          <a:p>
            <a:endParaRPr lang="en-US" sz="1200" b="1" dirty="0" smtClean="0">
              <a:latin typeface="Times New Roman" pitchFamily="18" charset="0"/>
              <a:cs typeface="Times New Roman" pitchFamily="18" charset="0"/>
            </a:endParaRPr>
          </a:p>
          <a:p>
            <a:r>
              <a:rPr lang="en-US" sz="1200" b="1" dirty="0" smtClean="0">
                <a:solidFill>
                  <a:srgbClr val="FF0000"/>
                </a:solidFill>
                <a:latin typeface="Times New Roman" pitchFamily="18" charset="0"/>
                <a:cs typeface="Times New Roman" pitchFamily="18" charset="0"/>
              </a:rPr>
              <a:t>1620</a:t>
            </a:r>
          </a:p>
          <a:p>
            <a:r>
              <a:rPr lang="en-US" sz="1200" b="1" dirty="0" smtClean="0">
                <a:solidFill>
                  <a:srgbClr val="FF0000"/>
                </a:solidFill>
                <a:latin typeface="Times New Roman" pitchFamily="18" charset="0"/>
                <a:cs typeface="Times New Roman" pitchFamily="18" charset="0"/>
              </a:rPr>
              <a:t>On the Mayflower</a:t>
            </a:r>
          </a:p>
          <a:p>
            <a:r>
              <a:rPr lang="en-US" sz="1200" b="1" dirty="0" smtClean="0">
                <a:solidFill>
                  <a:srgbClr val="FF0000"/>
                </a:solidFill>
                <a:latin typeface="Times New Roman" pitchFamily="18" charset="0"/>
                <a:cs typeface="Times New Roman" pitchFamily="18" charset="0"/>
              </a:rPr>
              <a:t>They signed yet another document</a:t>
            </a:r>
          </a:p>
          <a:p>
            <a:r>
              <a:rPr lang="en-US" sz="1200" b="1" dirty="0" smtClean="0">
                <a:solidFill>
                  <a:srgbClr val="FF0000"/>
                </a:solidFill>
                <a:latin typeface="Times New Roman" pitchFamily="18" charset="0"/>
                <a:cs typeface="Times New Roman" pitchFamily="18" charset="0"/>
              </a:rPr>
              <a:t>It was the first plan</a:t>
            </a:r>
          </a:p>
          <a:p>
            <a:r>
              <a:rPr lang="en-US" sz="1200" b="1" dirty="0" smtClean="0">
                <a:solidFill>
                  <a:srgbClr val="FF0000"/>
                </a:solidFill>
                <a:latin typeface="Times New Roman" pitchFamily="18" charset="0"/>
                <a:cs typeface="Times New Roman" pitchFamily="18" charset="0"/>
              </a:rPr>
              <a:t>Of self-government</a:t>
            </a:r>
          </a:p>
          <a:p>
            <a:r>
              <a:rPr lang="en-US" sz="1200" b="1" dirty="0" smtClean="0">
                <a:solidFill>
                  <a:srgbClr val="FF0000"/>
                </a:solidFill>
                <a:latin typeface="Times New Roman" pitchFamily="18" charset="0"/>
                <a:cs typeface="Times New Roman" pitchFamily="18" charset="0"/>
              </a:rPr>
              <a:t>In the English colonies</a:t>
            </a:r>
          </a:p>
          <a:p>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1639</a:t>
            </a:r>
          </a:p>
          <a:p>
            <a:r>
              <a:rPr lang="en-US" sz="1200" b="1" dirty="0" smtClean="0">
                <a:latin typeface="Times New Roman" pitchFamily="18" charset="0"/>
                <a:cs typeface="Times New Roman" pitchFamily="18" charset="0"/>
              </a:rPr>
              <a:t>Up in Connecticut </a:t>
            </a:r>
          </a:p>
          <a:p>
            <a:r>
              <a:rPr lang="en-US" sz="1200" b="1" dirty="0" smtClean="0">
                <a:latin typeface="Times New Roman" pitchFamily="18" charset="0"/>
                <a:cs typeface="Times New Roman" pitchFamily="18" charset="0"/>
              </a:rPr>
              <a:t>They wrote the first constitution</a:t>
            </a:r>
          </a:p>
          <a:p>
            <a:r>
              <a:rPr lang="en-US" sz="1200" b="1" dirty="0" smtClean="0">
                <a:latin typeface="Times New Roman" pitchFamily="18" charset="0"/>
                <a:cs typeface="Times New Roman" pitchFamily="18" charset="0"/>
              </a:rPr>
              <a:t>It had a funny name</a:t>
            </a:r>
          </a:p>
          <a:p>
            <a:r>
              <a:rPr lang="en-US" sz="1200" b="1" dirty="0" smtClean="0">
                <a:latin typeface="Times New Roman" pitchFamily="18" charset="0"/>
                <a:cs typeface="Times New Roman" pitchFamily="18" charset="0"/>
              </a:rPr>
              <a:t>That went like this</a:t>
            </a:r>
          </a:p>
          <a:p>
            <a:r>
              <a:rPr lang="en-US" sz="1200" b="1" dirty="0" smtClean="0">
                <a:latin typeface="Times New Roman" pitchFamily="18" charset="0"/>
                <a:cs typeface="Times New Roman" pitchFamily="18" charset="0"/>
              </a:rPr>
              <a:t>The Fundamental Orders Of Connecticut</a:t>
            </a:r>
          </a:p>
          <a:p>
            <a:endParaRPr lang="en-US" sz="1200" b="1" dirty="0" smtClean="0">
              <a:latin typeface="Times New Roman" pitchFamily="18" charset="0"/>
              <a:cs typeface="Times New Roman" pitchFamily="18" charset="0"/>
            </a:endParaRPr>
          </a:p>
          <a:p>
            <a:r>
              <a:rPr lang="en-US" sz="1200" b="1" dirty="0" smtClean="0">
                <a:solidFill>
                  <a:srgbClr val="FF0000"/>
                </a:solidFill>
                <a:latin typeface="Times New Roman" pitchFamily="18" charset="0"/>
                <a:cs typeface="Times New Roman" pitchFamily="18" charset="0"/>
              </a:rPr>
              <a:t>In 1689</a:t>
            </a:r>
          </a:p>
          <a:p>
            <a:r>
              <a:rPr lang="en-US" sz="1200" b="1" dirty="0" smtClean="0">
                <a:solidFill>
                  <a:srgbClr val="FF0000"/>
                </a:solidFill>
                <a:latin typeface="Times New Roman" pitchFamily="18" charset="0"/>
                <a:cs typeface="Times New Roman" pitchFamily="18" charset="0"/>
              </a:rPr>
              <a:t>Back on the English Isle</a:t>
            </a:r>
          </a:p>
          <a:p>
            <a:r>
              <a:rPr lang="en-US" sz="1200" b="1" dirty="0" smtClean="0">
                <a:solidFill>
                  <a:srgbClr val="FF0000"/>
                </a:solidFill>
                <a:latin typeface="Times New Roman" pitchFamily="18" charset="0"/>
                <a:cs typeface="Times New Roman" pitchFamily="18" charset="0"/>
              </a:rPr>
              <a:t>Another document was written</a:t>
            </a:r>
          </a:p>
          <a:p>
            <a:r>
              <a:rPr lang="en-US" sz="1200" b="1" dirty="0" smtClean="0">
                <a:solidFill>
                  <a:srgbClr val="FF0000"/>
                </a:solidFill>
                <a:latin typeface="Times New Roman" pitchFamily="18" charset="0"/>
                <a:cs typeface="Times New Roman" pitchFamily="18" charset="0"/>
              </a:rPr>
              <a:t>The English Bill Of Rights</a:t>
            </a:r>
          </a:p>
          <a:p>
            <a:r>
              <a:rPr lang="en-US" sz="1200" b="1" dirty="0" smtClean="0">
                <a:solidFill>
                  <a:srgbClr val="FF0000"/>
                </a:solidFill>
                <a:latin typeface="Times New Roman" pitchFamily="18" charset="0"/>
                <a:cs typeface="Times New Roman" pitchFamily="18" charset="0"/>
              </a:rPr>
              <a:t>Showed us more ways </a:t>
            </a:r>
          </a:p>
          <a:p>
            <a:r>
              <a:rPr lang="en-US" sz="1200" b="1" dirty="0" smtClean="0">
                <a:solidFill>
                  <a:srgbClr val="FF0000"/>
                </a:solidFill>
                <a:latin typeface="Times New Roman" pitchFamily="18" charset="0"/>
                <a:cs typeface="Times New Roman" pitchFamily="18" charset="0"/>
              </a:rPr>
              <a:t>To our modern Bill Of Rights</a:t>
            </a:r>
          </a:p>
          <a:p>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These are some great things</a:t>
            </a:r>
          </a:p>
          <a:p>
            <a:r>
              <a:rPr lang="en-US" sz="1200" b="1" dirty="0" smtClean="0">
                <a:latin typeface="Times New Roman" pitchFamily="18" charset="0"/>
                <a:cs typeface="Times New Roman" pitchFamily="18" charset="0"/>
              </a:rPr>
              <a:t>To remember</a:t>
            </a:r>
          </a:p>
          <a:p>
            <a:r>
              <a:rPr lang="en-US" sz="1200" b="1" dirty="0" smtClean="0">
                <a:latin typeface="Times New Roman" pitchFamily="18" charset="0"/>
                <a:cs typeface="Times New Roman" pitchFamily="18" charset="0"/>
              </a:rPr>
              <a:t>For they are tested by our history</a:t>
            </a:r>
          </a:p>
          <a:p>
            <a:r>
              <a:rPr lang="en-US" sz="1200" b="1" dirty="0" smtClean="0">
                <a:latin typeface="Times New Roman" pitchFamily="18" charset="0"/>
                <a:cs typeface="Times New Roman" pitchFamily="18" charset="0"/>
              </a:rPr>
              <a:t>They are good to know</a:t>
            </a:r>
          </a:p>
          <a:p>
            <a:r>
              <a:rPr lang="en-US" sz="1200" b="1" dirty="0" smtClean="0">
                <a:latin typeface="Times New Roman" pitchFamily="18" charset="0"/>
                <a:cs typeface="Times New Roman" pitchFamily="18" charset="0"/>
              </a:rPr>
              <a:t>For you and me</a:t>
            </a:r>
          </a:p>
          <a:p>
            <a:r>
              <a:rPr lang="en-US" sz="1200" b="1" dirty="0" smtClean="0">
                <a:latin typeface="Times New Roman" pitchFamily="18" charset="0"/>
                <a:cs typeface="Times New Roman" pitchFamily="18" charset="0"/>
              </a:rPr>
              <a:t>In time this will you see</a:t>
            </a:r>
            <a:endParaRPr lang="en-US" sz="1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60988219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066800"/>
          </a:xfrm>
          <a:solidFill>
            <a:srgbClr val="92D050"/>
          </a:solidFill>
        </p:spPr>
        <p:txBody>
          <a:bodyPr>
            <a:noAutofit/>
          </a:bodyPr>
          <a:lstStyle/>
          <a:p>
            <a:r>
              <a:rPr lang="en-US" sz="2800" b="1" u="sng" dirty="0" smtClean="0">
                <a:solidFill>
                  <a:srgbClr val="C00000"/>
                </a:solidFill>
              </a:rPr>
              <a:t>Summary Of The Declaration Of </a:t>
            </a:r>
            <a:r>
              <a:rPr lang="en-US" sz="2800" b="1" u="sng" dirty="0">
                <a:solidFill>
                  <a:srgbClr val="C00000"/>
                </a:solidFill>
              </a:rPr>
              <a:t>Independence</a:t>
            </a:r>
            <a:br>
              <a:rPr lang="en-US" sz="2800" b="1" u="sng" dirty="0">
                <a:solidFill>
                  <a:srgbClr val="C00000"/>
                </a:solidFill>
              </a:rPr>
            </a:br>
            <a:r>
              <a:rPr lang="en-US" sz="2200" b="1" dirty="0" smtClean="0">
                <a:solidFill>
                  <a:srgbClr val="C00000"/>
                </a:solidFill>
              </a:rPr>
              <a:t>[</a:t>
            </a:r>
            <a:r>
              <a:rPr lang="en-US" sz="2200" b="1" i="1" dirty="0" smtClean="0">
                <a:solidFill>
                  <a:srgbClr val="C00000"/>
                </a:solidFill>
              </a:rPr>
              <a:t>WKBK </a:t>
            </a:r>
            <a:r>
              <a:rPr lang="en-US" sz="2200" b="1" i="1" dirty="0">
                <a:solidFill>
                  <a:srgbClr val="C00000"/>
                </a:solidFill>
              </a:rPr>
              <a:t>No. 3,</a:t>
            </a:r>
            <a:r>
              <a:rPr lang="en-US" sz="2200" b="1" dirty="0">
                <a:solidFill>
                  <a:srgbClr val="C00000"/>
                </a:solidFill>
              </a:rPr>
              <a:t> p. 00] </a:t>
            </a:r>
            <a:endParaRPr lang="en-US" b="1" dirty="0" smtClean="0">
              <a:solidFill>
                <a:srgbClr val="002060"/>
              </a:solidFill>
            </a:endParaRPr>
          </a:p>
        </p:txBody>
      </p:sp>
      <p:sp>
        <p:nvSpPr>
          <p:cNvPr id="4" name="TextBox 3"/>
          <p:cNvSpPr txBox="1"/>
          <p:nvPr/>
        </p:nvSpPr>
        <p:spPr>
          <a:xfrm>
            <a:off x="838200" y="1676400"/>
            <a:ext cx="7620000" cy="4524315"/>
          </a:xfrm>
          <a:prstGeom prst="rect">
            <a:avLst/>
          </a:prstGeom>
          <a:solidFill>
            <a:srgbClr val="92D050"/>
          </a:solidFill>
        </p:spPr>
        <p:txBody>
          <a:bodyPr wrap="square" rtlCol="0">
            <a:spAutoFit/>
          </a:bodyPr>
          <a:lstStyle/>
          <a:p>
            <a:r>
              <a:rPr lang="en-US" sz="2400" dirty="0" smtClean="0"/>
              <a:t>Part One		Preamble</a:t>
            </a:r>
          </a:p>
          <a:p>
            <a:endParaRPr lang="en-US" sz="2400" dirty="0" smtClean="0"/>
          </a:p>
          <a:p>
            <a:r>
              <a:rPr lang="en-US" sz="2400" dirty="0" smtClean="0"/>
              <a:t>Part Two		Declaration Of Natural Rights</a:t>
            </a:r>
          </a:p>
          <a:p>
            <a:endParaRPr lang="en-US" sz="2400" dirty="0" smtClean="0"/>
          </a:p>
          <a:p>
            <a:r>
              <a:rPr lang="en-US" sz="2400" dirty="0" smtClean="0"/>
              <a:t>Part Three		List Of Grievances Or Complaints</a:t>
            </a:r>
          </a:p>
          <a:p>
            <a:endParaRPr lang="en-US" sz="2400" dirty="0" smtClean="0"/>
          </a:p>
          <a:p>
            <a:r>
              <a:rPr lang="en-US" sz="2400" dirty="0" smtClean="0"/>
              <a:t>Part Four		Statement of Prior Attempts</a:t>
            </a:r>
          </a:p>
          <a:p>
            <a:endParaRPr lang="en-US" sz="2400" dirty="0" smtClean="0"/>
          </a:p>
          <a:p>
            <a:r>
              <a:rPr lang="en-US" sz="2400" dirty="0" smtClean="0"/>
              <a:t>Part Five		Resolution Of Independence</a:t>
            </a:r>
          </a:p>
          <a:p>
            <a:endParaRPr lang="en-US" sz="2400" dirty="0" smtClean="0"/>
          </a:p>
          <a:p>
            <a:r>
              <a:rPr lang="en-US" sz="2400" dirty="0" smtClean="0"/>
              <a:t>Part Six			Signatures</a:t>
            </a:r>
          </a:p>
          <a:p>
            <a:pPr marL="457200" indent="-457200">
              <a:buAutoNum type="arabicPlain" startAt="1776"/>
            </a:pPr>
            <a:endParaRPr lang="en-US" sz="2400" dirty="0" smtClean="0"/>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9221484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295400"/>
          </a:xfrm>
          <a:solidFill>
            <a:srgbClr val="92D050"/>
          </a:solidFill>
        </p:spPr>
        <p:txBody>
          <a:bodyPr>
            <a:noAutofit/>
          </a:bodyPr>
          <a:lstStyle/>
          <a:p>
            <a:r>
              <a:rPr lang="en-US" sz="3200" b="1" u="sng" dirty="0" smtClean="0">
                <a:solidFill>
                  <a:srgbClr val="C00000"/>
                </a:solidFill>
              </a:rPr>
              <a:t>Summary Of The Weaknesses Of The </a:t>
            </a:r>
            <a:br>
              <a:rPr lang="en-US" sz="3200" b="1" u="sng" dirty="0" smtClean="0">
                <a:solidFill>
                  <a:srgbClr val="C00000"/>
                </a:solidFill>
              </a:rPr>
            </a:br>
            <a:r>
              <a:rPr lang="en-US" sz="3200" b="1" u="sng" dirty="0" smtClean="0">
                <a:solidFill>
                  <a:srgbClr val="C00000"/>
                </a:solidFill>
              </a:rPr>
              <a:t>Articles Of Confederation</a:t>
            </a:r>
            <a:r>
              <a:rPr lang="en-US" sz="3200" b="1" dirty="0" smtClean="0">
                <a:solidFill>
                  <a:srgbClr val="C00000"/>
                </a:solidFill>
              </a:rPr>
              <a:t> </a:t>
            </a:r>
            <a:br>
              <a:rPr lang="en-US" sz="3200" b="1" dirty="0" smtClean="0">
                <a:solidFill>
                  <a:srgbClr val="C00000"/>
                </a:solidFill>
              </a:rPr>
            </a:br>
            <a:r>
              <a:rPr lang="en-US" sz="2400" b="1" dirty="0" smtClean="0">
                <a:solidFill>
                  <a:srgbClr val="C00000"/>
                </a:solidFill>
              </a:rPr>
              <a:t>[</a:t>
            </a:r>
            <a:r>
              <a:rPr lang="en-US" sz="2400" b="1" i="1" dirty="0" smtClean="0">
                <a:solidFill>
                  <a:srgbClr val="C00000"/>
                </a:solidFill>
              </a:rPr>
              <a:t>WKBK No</a:t>
            </a:r>
            <a:r>
              <a:rPr lang="en-US" sz="2400" b="1" i="1" dirty="0">
                <a:solidFill>
                  <a:srgbClr val="C00000"/>
                </a:solidFill>
              </a:rPr>
              <a:t>. 3, </a:t>
            </a:r>
            <a:r>
              <a:rPr lang="en-US" sz="2400" b="1" dirty="0">
                <a:solidFill>
                  <a:srgbClr val="C00000"/>
                </a:solidFill>
              </a:rPr>
              <a:t>p. 00] </a:t>
            </a:r>
            <a:endParaRPr lang="en-US" sz="2400" b="1" dirty="0" smtClean="0">
              <a:solidFill>
                <a:srgbClr val="002060"/>
              </a:solidFill>
            </a:endParaRPr>
          </a:p>
        </p:txBody>
      </p:sp>
      <p:sp>
        <p:nvSpPr>
          <p:cNvPr id="4" name="TextBox 3"/>
          <p:cNvSpPr txBox="1"/>
          <p:nvPr/>
        </p:nvSpPr>
        <p:spPr>
          <a:xfrm>
            <a:off x="838200" y="1941016"/>
            <a:ext cx="7620000" cy="4154984"/>
          </a:xfrm>
          <a:prstGeom prst="rect">
            <a:avLst/>
          </a:prstGeom>
          <a:solidFill>
            <a:srgbClr val="92D050"/>
          </a:solidFill>
        </p:spPr>
        <p:txBody>
          <a:bodyPr wrap="square" rtlCol="0">
            <a:spAutoFit/>
          </a:bodyPr>
          <a:lstStyle/>
          <a:p>
            <a:r>
              <a:rPr lang="en-US" sz="2400" dirty="0" smtClean="0"/>
              <a:t>Weak central government</a:t>
            </a:r>
          </a:p>
          <a:p>
            <a:endParaRPr lang="en-US" sz="2400" dirty="0" smtClean="0"/>
          </a:p>
          <a:p>
            <a:r>
              <a:rPr lang="en-US" sz="2400" dirty="0" smtClean="0"/>
              <a:t>No economic power</a:t>
            </a:r>
          </a:p>
          <a:p>
            <a:endParaRPr lang="en-US" sz="2400" dirty="0" smtClean="0"/>
          </a:p>
          <a:p>
            <a:r>
              <a:rPr lang="en-US" sz="2400" dirty="0" smtClean="0"/>
              <a:t>Disputed boundaries</a:t>
            </a:r>
          </a:p>
          <a:p>
            <a:endParaRPr lang="en-US" sz="2400" dirty="0" smtClean="0"/>
          </a:p>
          <a:p>
            <a:r>
              <a:rPr lang="en-US" sz="2400" dirty="0" smtClean="0"/>
              <a:t>Quarreling/fighting</a:t>
            </a:r>
          </a:p>
          <a:p>
            <a:endParaRPr lang="en-US" sz="2400" dirty="0" smtClean="0"/>
          </a:p>
          <a:p>
            <a:r>
              <a:rPr lang="en-US" sz="2400" dirty="0" smtClean="0"/>
              <a:t>No respect from other countries</a:t>
            </a:r>
          </a:p>
          <a:p>
            <a:endParaRPr lang="en-US" sz="2400" dirty="0" smtClean="0"/>
          </a:p>
          <a:p>
            <a:r>
              <a:rPr lang="en-US" sz="2400" dirty="0" smtClean="0"/>
              <a:t>Shay’s Rebellion (1787)</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992740649"/>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066800"/>
          </a:xfrm>
          <a:solidFill>
            <a:srgbClr val="FFFF00"/>
          </a:solidFill>
        </p:spPr>
        <p:txBody>
          <a:bodyPr>
            <a:noAutofit/>
          </a:bodyPr>
          <a:lstStyle/>
          <a:p>
            <a:r>
              <a:rPr lang="en-US" sz="3200" b="1" u="sng" dirty="0" smtClean="0">
                <a:solidFill>
                  <a:srgbClr val="C00000"/>
                </a:solidFill>
              </a:rPr>
              <a:t>Confederation To Constitution </a:t>
            </a:r>
            <a:r>
              <a:rPr lang="en-US" sz="3200" b="1" u="sng" dirty="0">
                <a:solidFill>
                  <a:srgbClr val="C00000"/>
                </a:solidFill>
              </a:rPr>
              <a:t>Song </a:t>
            </a:r>
            <a:r>
              <a:rPr lang="en-US" sz="3200" b="1" u="sng" dirty="0" smtClean="0">
                <a:solidFill>
                  <a:srgbClr val="C00000"/>
                </a:solidFill>
              </a:rPr>
              <a:t/>
            </a:r>
            <a:br>
              <a:rPr lang="en-US" sz="3200" b="1" u="sng" dirty="0" smtClean="0">
                <a:solidFill>
                  <a:srgbClr val="C00000"/>
                </a:solidFill>
              </a:rPr>
            </a:br>
            <a:r>
              <a:rPr lang="en-US" sz="2400" b="1" dirty="0" smtClean="0">
                <a:solidFill>
                  <a:srgbClr val="C00000"/>
                </a:solidFill>
              </a:rPr>
              <a:t>[</a:t>
            </a:r>
            <a:r>
              <a:rPr lang="en-US" sz="2400" b="1" i="1" dirty="0" smtClean="0">
                <a:solidFill>
                  <a:srgbClr val="C00000"/>
                </a:solidFill>
              </a:rPr>
              <a:t>WKBK No. 2: History </a:t>
            </a:r>
            <a:r>
              <a:rPr lang="en-US" sz="2400" b="1" i="1" dirty="0">
                <a:solidFill>
                  <a:srgbClr val="C00000"/>
                </a:solidFill>
              </a:rPr>
              <a:t>Through </a:t>
            </a:r>
            <a:r>
              <a:rPr lang="en-US" sz="2400" b="1" i="1" dirty="0" smtClean="0">
                <a:solidFill>
                  <a:srgbClr val="C00000"/>
                </a:solidFill>
              </a:rPr>
              <a:t>Songs</a:t>
            </a:r>
            <a:r>
              <a:rPr lang="en-US" sz="2400" b="1" dirty="0" smtClean="0">
                <a:solidFill>
                  <a:srgbClr val="C00000"/>
                </a:solidFill>
              </a:rPr>
              <a:t>, p</a:t>
            </a:r>
            <a:r>
              <a:rPr lang="en-US" sz="2400" b="1" dirty="0">
                <a:solidFill>
                  <a:srgbClr val="C00000"/>
                </a:solidFill>
              </a:rPr>
              <a:t>. </a:t>
            </a:r>
            <a:r>
              <a:rPr lang="en-US" sz="2400" b="1" dirty="0" smtClean="0">
                <a:solidFill>
                  <a:srgbClr val="C00000"/>
                </a:solidFill>
              </a:rPr>
              <a:t>13]</a:t>
            </a:r>
            <a:endParaRPr lang="en-US" sz="2400" b="1" dirty="0" smtClean="0">
              <a:solidFill>
                <a:srgbClr val="002060"/>
              </a:solidFill>
            </a:endParaRPr>
          </a:p>
        </p:txBody>
      </p:sp>
      <p:sp>
        <p:nvSpPr>
          <p:cNvPr id="4" name="TextBox 3"/>
          <p:cNvSpPr txBox="1"/>
          <p:nvPr/>
        </p:nvSpPr>
        <p:spPr>
          <a:xfrm>
            <a:off x="838200" y="1676400"/>
            <a:ext cx="7620000" cy="4154984"/>
          </a:xfrm>
          <a:prstGeom prst="rect">
            <a:avLst/>
          </a:prstGeom>
          <a:solidFill>
            <a:srgbClr val="FFFF00"/>
          </a:solidFill>
        </p:spPr>
        <p:txBody>
          <a:bodyPr wrap="square" rtlCol="0">
            <a:spAutoFit/>
          </a:bodyPr>
          <a:lstStyle/>
          <a:p>
            <a:pPr algn="ctr"/>
            <a:r>
              <a:rPr lang="en-US" sz="2400" dirty="0" smtClean="0"/>
              <a:t>My government had a first name</a:t>
            </a:r>
          </a:p>
          <a:p>
            <a:pPr algn="ctr"/>
            <a:r>
              <a:rPr lang="en-US" sz="2400" dirty="0" smtClean="0"/>
              <a:t>In 1781</a:t>
            </a:r>
          </a:p>
          <a:p>
            <a:pPr algn="ctr"/>
            <a:r>
              <a:rPr lang="en-US" sz="2400" dirty="0" smtClean="0"/>
              <a:t>My government had a second name</a:t>
            </a:r>
          </a:p>
          <a:p>
            <a:pPr algn="ctr"/>
            <a:r>
              <a:rPr lang="en-US" sz="2400" dirty="0" smtClean="0"/>
              <a:t>In 1787</a:t>
            </a:r>
          </a:p>
          <a:p>
            <a:pPr algn="ctr"/>
            <a:endParaRPr lang="en-US" sz="2400" dirty="0" smtClean="0"/>
          </a:p>
          <a:p>
            <a:pPr algn="ctr"/>
            <a:r>
              <a:rPr lang="en-US" sz="2400" dirty="0" smtClean="0"/>
              <a:t>Oh, I love my country this do</a:t>
            </a:r>
          </a:p>
          <a:p>
            <a:pPr algn="ctr"/>
            <a:r>
              <a:rPr lang="en-US" sz="2400" dirty="0" smtClean="0"/>
              <a:t>And if you ask me this I’ll say…</a:t>
            </a:r>
          </a:p>
          <a:p>
            <a:pPr algn="ctr"/>
            <a:endParaRPr lang="en-US" sz="2400" dirty="0" smtClean="0"/>
          </a:p>
          <a:p>
            <a:pPr algn="ctr"/>
            <a:r>
              <a:rPr lang="en-US" sz="2400" dirty="0" smtClean="0"/>
              <a:t>From Confederation</a:t>
            </a:r>
          </a:p>
          <a:p>
            <a:pPr algn="ctr"/>
            <a:r>
              <a:rPr lang="en-US" sz="2400" dirty="0" smtClean="0"/>
              <a:t>To Constitution</a:t>
            </a:r>
          </a:p>
          <a:p>
            <a:pPr algn="ctr"/>
            <a:r>
              <a:rPr lang="en-US" sz="2400" dirty="0" smtClean="0"/>
              <a:t>It’s the good </a:t>
            </a:r>
            <a:r>
              <a:rPr lang="en-US" sz="2400" dirty="0" err="1" smtClean="0"/>
              <a:t>ol</a:t>
            </a:r>
            <a:r>
              <a:rPr lang="en-US" sz="2400" dirty="0" smtClean="0"/>
              <a:t> “U,” “S” of “A”</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195693445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00B0F0"/>
          </a:solidFill>
        </p:spPr>
        <p:txBody>
          <a:bodyPr>
            <a:noAutofit/>
          </a:bodyPr>
          <a:lstStyle/>
          <a:p>
            <a:r>
              <a:rPr lang="en-US" sz="3200" b="1" u="sng" dirty="0" smtClean="0">
                <a:solidFill>
                  <a:srgbClr val="C00000"/>
                </a:solidFill>
              </a:rPr>
              <a:t>Summary </a:t>
            </a:r>
            <a:r>
              <a:rPr lang="en-US" sz="3200" b="1" u="sng" dirty="0">
                <a:solidFill>
                  <a:srgbClr val="C00000"/>
                </a:solidFill>
              </a:rPr>
              <a:t>Of The US CONSTITUTION</a:t>
            </a:r>
            <a:r>
              <a:rPr lang="en-US" sz="3200" b="1" dirty="0">
                <a:solidFill>
                  <a:srgbClr val="C00000"/>
                </a:solidFill>
              </a:rPr>
              <a:t> </a:t>
            </a:r>
            <a:r>
              <a:rPr lang="en-US" sz="3200" b="1" dirty="0" smtClean="0">
                <a:solidFill>
                  <a:srgbClr val="C00000"/>
                </a:solidFill>
              </a:rPr>
              <a:t/>
            </a:r>
            <a:br>
              <a:rPr lang="en-US" sz="3200" b="1" dirty="0" smtClean="0">
                <a:solidFill>
                  <a:srgbClr val="C00000"/>
                </a:solidFill>
              </a:rPr>
            </a:br>
            <a:r>
              <a:rPr lang="en-US" sz="2200" b="1" dirty="0" smtClean="0">
                <a:solidFill>
                  <a:srgbClr val="C00000"/>
                </a:solidFill>
              </a:rPr>
              <a:t>[</a:t>
            </a:r>
            <a:r>
              <a:rPr lang="en-US" sz="2200" b="1" i="1" dirty="0" smtClean="0">
                <a:solidFill>
                  <a:srgbClr val="C00000"/>
                </a:solidFill>
              </a:rPr>
              <a:t>WKBK No. 1: The American Constitution</a:t>
            </a:r>
            <a:r>
              <a:rPr lang="en-US" sz="2200" b="1" dirty="0" smtClean="0">
                <a:solidFill>
                  <a:srgbClr val="C00000"/>
                </a:solidFill>
              </a:rPr>
              <a:t>, p. 5]</a:t>
            </a:r>
            <a:endParaRPr lang="en-US" b="1" dirty="0" smtClean="0">
              <a:solidFill>
                <a:srgbClr val="002060"/>
              </a:solidFill>
            </a:endParaRPr>
          </a:p>
        </p:txBody>
      </p:sp>
      <p:sp>
        <p:nvSpPr>
          <p:cNvPr id="4" name="TextBox 3"/>
          <p:cNvSpPr txBox="1"/>
          <p:nvPr/>
        </p:nvSpPr>
        <p:spPr>
          <a:xfrm>
            <a:off x="762000" y="1676400"/>
            <a:ext cx="7696200" cy="4293483"/>
          </a:xfrm>
          <a:prstGeom prst="rect">
            <a:avLst/>
          </a:prstGeom>
          <a:solidFill>
            <a:srgbClr val="00B0F0"/>
          </a:solidFill>
        </p:spPr>
        <p:txBody>
          <a:bodyPr wrap="square" rtlCol="0">
            <a:spAutoFit/>
          </a:bodyPr>
          <a:lstStyle/>
          <a:p>
            <a:r>
              <a:rPr lang="en-US" sz="2100" b="1" u="sng" dirty="0" smtClean="0">
                <a:solidFill>
                  <a:srgbClr val="FF0000"/>
                </a:solidFill>
              </a:rPr>
              <a:t>Part One:</a:t>
            </a:r>
            <a:r>
              <a:rPr lang="en-US" sz="2100" b="1" dirty="0">
                <a:solidFill>
                  <a:srgbClr val="FF0000"/>
                </a:solidFill>
              </a:rPr>
              <a:t>			</a:t>
            </a:r>
            <a:r>
              <a:rPr lang="en-US" sz="2100" b="1" dirty="0" smtClean="0">
                <a:solidFill>
                  <a:srgbClr val="FF0000"/>
                </a:solidFill>
              </a:rPr>
              <a:t>Preamble</a:t>
            </a:r>
            <a:endParaRPr lang="en-US" sz="2100" b="1" dirty="0">
              <a:solidFill>
                <a:srgbClr val="FF0000"/>
              </a:solidFill>
            </a:endParaRPr>
          </a:p>
          <a:p>
            <a:endParaRPr lang="en-US" sz="2100" b="1" dirty="0">
              <a:solidFill>
                <a:srgbClr val="FF0000"/>
              </a:solidFill>
            </a:endParaRPr>
          </a:p>
          <a:p>
            <a:r>
              <a:rPr lang="en-US" sz="2100" b="1" u="sng" dirty="0">
                <a:solidFill>
                  <a:srgbClr val="FF0000"/>
                </a:solidFill>
              </a:rPr>
              <a:t>Part </a:t>
            </a:r>
            <a:r>
              <a:rPr lang="en-US" sz="2100" b="1" u="sng" dirty="0" smtClean="0">
                <a:solidFill>
                  <a:srgbClr val="FF0000"/>
                </a:solidFill>
              </a:rPr>
              <a:t>Two:</a:t>
            </a:r>
            <a:endParaRPr lang="en-US" sz="2100" b="1" u="sng" dirty="0">
              <a:solidFill>
                <a:srgbClr val="FF0000"/>
              </a:solidFill>
            </a:endParaRPr>
          </a:p>
          <a:p>
            <a:endParaRPr lang="en-US" sz="2100" b="1" dirty="0" smtClean="0">
              <a:solidFill>
                <a:srgbClr val="FF0000"/>
              </a:solidFill>
            </a:endParaRPr>
          </a:p>
          <a:p>
            <a:r>
              <a:rPr lang="en-US" sz="2100" b="1" dirty="0" smtClean="0">
                <a:solidFill>
                  <a:srgbClr val="FF0000"/>
                </a:solidFill>
              </a:rPr>
              <a:t>	Article </a:t>
            </a:r>
            <a:r>
              <a:rPr lang="en-US" sz="2100" b="1" dirty="0">
                <a:solidFill>
                  <a:srgbClr val="FF0000"/>
                </a:solidFill>
              </a:rPr>
              <a:t>1		</a:t>
            </a:r>
            <a:r>
              <a:rPr lang="en-US" sz="2100" b="1" dirty="0" smtClean="0">
                <a:solidFill>
                  <a:srgbClr val="FF0000"/>
                </a:solidFill>
              </a:rPr>
              <a:t>Legislative</a:t>
            </a:r>
            <a:r>
              <a:rPr lang="en-US" sz="2100" b="1" dirty="0">
                <a:solidFill>
                  <a:srgbClr val="FF0000"/>
                </a:solidFill>
              </a:rPr>
              <a:t>	</a:t>
            </a:r>
          </a:p>
          <a:p>
            <a:r>
              <a:rPr lang="en-US" sz="2100" b="1" dirty="0" smtClean="0">
                <a:solidFill>
                  <a:srgbClr val="FF0000"/>
                </a:solidFill>
              </a:rPr>
              <a:t>	Article </a:t>
            </a:r>
            <a:r>
              <a:rPr lang="en-US" sz="2100" b="1" dirty="0">
                <a:solidFill>
                  <a:srgbClr val="FF0000"/>
                </a:solidFill>
              </a:rPr>
              <a:t>2		</a:t>
            </a:r>
            <a:r>
              <a:rPr lang="en-US" sz="2100" b="1" dirty="0" smtClean="0">
                <a:solidFill>
                  <a:srgbClr val="FF0000"/>
                </a:solidFill>
              </a:rPr>
              <a:t>Executive</a:t>
            </a:r>
            <a:endParaRPr lang="en-US" sz="2100" b="1" dirty="0">
              <a:solidFill>
                <a:srgbClr val="FF0000"/>
              </a:solidFill>
            </a:endParaRPr>
          </a:p>
          <a:p>
            <a:r>
              <a:rPr lang="en-US" sz="2100" b="1" dirty="0" smtClean="0">
                <a:solidFill>
                  <a:srgbClr val="FF0000"/>
                </a:solidFill>
              </a:rPr>
              <a:t>	Article </a:t>
            </a:r>
            <a:r>
              <a:rPr lang="en-US" sz="2100" b="1" dirty="0">
                <a:solidFill>
                  <a:srgbClr val="FF0000"/>
                </a:solidFill>
              </a:rPr>
              <a:t>3		</a:t>
            </a:r>
            <a:r>
              <a:rPr lang="en-US" sz="2100" b="1" dirty="0" smtClean="0">
                <a:solidFill>
                  <a:srgbClr val="FF0000"/>
                </a:solidFill>
              </a:rPr>
              <a:t>Judicial</a:t>
            </a:r>
            <a:r>
              <a:rPr lang="en-US" sz="2100" b="1" dirty="0">
                <a:solidFill>
                  <a:srgbClr val="FF0000"/>
                </a:solidFill>
              </a:rPr>
              <a:t>	</a:t>
            </a:r>
          </a:p>
          <a:p>
            <a:r>
              <a:rPr lang="en-US" sz="2100" b="1" dirty="0" smtClean="0">
                <a:solidFill>
                  <a:srgbClr val="FF0000"/>
                </a:solidFill>
              </a:rPr>
              <a:t>	Article </a:t>
            </a:r>
            <a:r>
              <a:rPr lang="en-US" sz="2100" b="1" dirty="0">
                <a:solidFill>
                  <a:srgbClr val="FF0000"/>
                </a:solidFill>
              </a:rPr>
              <a:t>4		</a:t>
            </a:r>
            <a:r>
              <a:rPr lang="en-US" sz="2100" b="1" dirty="0" smtClean="0">
                <a:solidFill>
                  <a:srgbClr val="FF0000"/>
                </a:solidFill>
              </a:rPr>
              <a:t>Relations </a:t>
            </a:r>
            <a:r>
              <a:rPr lang="en-US" sz="2100" b="1" dirty="0">
                <a:solidFill>
                  <a:srgbClr val="FF0000"/>
                </a:solidFill>
              </a:rPr>
              <a:t>Among The </a:t>
            </a:r>
            <a:r>
              <a:rPr lang="en-US" sz="2100" b="1" dirty="0" smtClean="0">
                <a:solidFill>
                  <a:srgbClr val="FF0000"/>
                </a:solidFill>
              </a:rPr>
              <a:t>States</a:t>
            </a:r>
            <a:endParaRPr lang="en-US" sz="2100" b="1" dirty="0">
              <a:solidFill>
                <a:srgbClr val="FF0000"/>
              </a:solidFill>
            </a:endParaRPr>
          </a:p>
          <a:p>
            <a:r>
              <a:rPr lang="en-US" sz="2100" b="1" dirty="0" smtClean="0">
                <a:solidFill>
                  <a:srgbClr val="FF0000"/>
                </a:solidFill>
              </a:rPr>
              <a:t>	Article </a:t>
            </a:r>
            <a:r>
              <a:rPr lang="en-US" sz="2100" b="1" dirty="0">
                <a:solidFill>
                  <a:srgbClr val="FF0000"/>
                </a:solidFill>
              </a:rPr>
              <a:t>5		</a:t>
            </a:r>
            <a:r>
              <a:rPr lang="en-US" sz="2100" b="1" dirty="0" smtClean="0">
                <a:solidFill>
                  <a:srgbClr val="FF0000"/>
                </a:solidFill>
              </a:rPr>
              <a:t>Amending </a:t>
            </a:r>
            <a:r>
              <a:rPr lang="en-US" sz="2100" b="1" dirty="0">
                <a:solidFill>
                  <a:srgbClr val="FF0000"/>
                </a:solidFill>
              </a:rPr>
              <a:t>The </a:t>
            </a:r>
            <a:r>
              <a:rPr lang="en-US" sz="2100" b="1" dirty="0" smtClean="0">
                <a:solidFill>
                  <a:srgbClr val="FF0000"/>
                </a:solidFill>
              </a:rPr>
              <a:t>Constitution</a:t>
            </a:r>
            <a:endParaRPr lang="en-US" sz="2100" b="1" dirty="0">
              <a:solidFill>
                <a:srgbClr val="FF0000"/>
              </a:solidFill>
            </a:endParaRPr>
          </a:p>
          <a:p>
            <a:r>
              <a:rPr lang="en-US" sz="2100" b="1" dirty="0" smtClean="0">
                <a:solidFill>
                  <a:srgbClr val="FF0000"/>
                </a:solidFill>
              </a:rPr>
              <a:t>	Article </a:t>
            </a:r>
            <a:r>
              <a:rPr lang="en-US" sz="2100" b="1" dirty="0">
                <a:solidFill>
                  <a:srgbClr val="FF0000"/>
                </a:solidFill>
              </a:rPr>
              <a:t>6		</a:t>
            </a:r>
            <a:r>
              <a:rPr lang="en-US" sz="2100" b="1" dirty="0" smtClean="0">
                <a:solidFill>
                  <a:srgbClr val="FF0000"/>
                </a:solidFill>
              </a:rPr>
              <a:t>Supremacy </a:t>
            </a:r>
            <a:r>
              <a:rPr lang="en-US" sz="2100" b="1" dirty="0">
                <a:solidFill>
                  <a:srgbClr val="FF0000"/>
                </a:solidFill>
              </a:rPr>
              <a:t>Clause</a:t>
            </a:r>
          </a:p>
          <a:p>
            <a:r>
              <a:rPr lang="en-US" sz="2100" b="1" dirty="0" smtClean="0">
                <a:solidFill>
                  <a:srgbClr val="FF0000"/>
                </a:solidFill>
              </a:rPr>
              <a:t>	Article </a:t>
            </a:r>
            <a:r>
              <a:rPr lang="en-US" sz="2100" b="1" dirty="0">
                <a:solidFill>
                  <a:srgbClr val="FF0000"/>
                </a:solidFill>
              </a:rPr>
              <a:t>7		</a:t>
            </a:r>
            <a:r>
              <a:rPr lang="en-US" sz="2100" b="1" dirty="0" smtClean="0">
                <a:solidFill>
                  <a:srgbClr val="FF0000"/>
                </a:solidFill>
              </a:rPr>
              <a:t>Ratification</a:t>
            </a:r>
            <a:endParaRPr lang="en-US" sz="2100" b="1" dirty="0">
              <a:solidFill>
                <a:srgbClr val="FF0000"/>
              </a:solidFill>
            </a:endParaRPr>
          </a:p>
          <a:p>
            <a:endParaRPr lang="en-US" sz="2100" b="1" dirty="0">
              <a:solidFill>
                <a:srgbClr val="FF0000"/>
              </a:solidFill>
            </a:endParaRPr>
          </a:p>
          <a:p>
            <a:r>
              <a:rPr lang="en-US" sz="2100" b="1" u="sng" dirty="0">
                <a:solidFill>
                  <a:srgbClr val="FF0000"/>
                </a:solidFill>
              </a:rPr>
              <a:t>Part </a:t>
            </a:r>
            <a:r>
              <a:rPr lang="en-US" sz="2100" b="1" u="sng" dirty="0" smtClean="0">
                <a:solidFill>
                  <a:srgbClr val="FF0000"/>
                </a:solidFill>
              </a:rPr>
              <a:t>Three:</a:t>
            </a:r>
            <a:r>
              <a:rPr lang="en-US" sz="2100" b="1" dirty="0">
                <a:solidFill>
                  <a:srgbClr val="FF0000"/>
                </a:solidFill>
              </a:rPr>
              <a:t>			</a:t>
            </a:r>
            <a:r>
              <a:rPr lang="en-US" sz="2100" b="1" dirty="0" smtClean="0">
                <a:solidFill>
                  <a:srgbClr val="FF0000"/>
                </a:solidFill>
              </a:rPr>
              <a:t>Signatures</a:t>
            </a:r>
            <a:endParaRPr lang="en-US" sz="2100" b="1" dirty="0">
              <a:solidFill>
                <a:srgbClr val="FF0000"/>
              </a:solidFill>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45560810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1000"/>
                                        <p:tgtEl>
                                          <p:spTgt spid="4">
                                            <p:txEl>
                                              <p:pRg st="8" end="8"/>
                                            </p:txEl>
                                          </p:spTgt>
                                        </p:tgtEl>
                                      </p:cBhvr>
                                    </p:animEffect>
                                    <p:anim calcmode="lin" valueType="num">
                                      <p:cBhvr>
                                        <p:cTn id="6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9" end="9"/>
                                            </p:txEl>
                                          </p:spTgt>
                                        </p:tgtEl>
                                        <p:attrNameLst>
                                          <p:attrName>style.visibility</p:attrName>
                                        </p:attrNameLst>
                                      </p:cBhvr>
                                      <p:to>
                                        <p:strVal val="visible"/>
                                      </p:to>
                                    </p:set>
                                    <p:animEffect transition="in" filter="fade">
                                      <p:cBhvr>
                                        <p:cTn id="74" dur="1000"/>
                                        <p:tgtEl>
                                          <p:spTgt spid="4">
                                            <p:txEl>
                                              <p:pRg st="9" end="9"/>
                                            </p:txEl>
                                          </p:spTgt>
                                        </p:tgtEl>
                                      </p:cBhvr>
                                    </p:animEffect>
                                    <p:anim calcmode="lin" valueType="num">
                                      <p:cBhvr>
                                        <p:cTn id="7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fade">
                                      <p:cBhvr>
                                        <p:cTn id="81" dur="1000"/>
                                        <p:tgtEl>
                                          <p:spTgt spid="4">
                                            <p:txEl>
                                              <p:pRg st="10" end="10"/>
                                            </p:txEl>
                                          </p:spTgt>
                                        </p:tgtEl>
                                      </p:cBhvr>
                                    </p:animEffect>
                                    <p:anim calcmode="lin" valueType="num">
                                      <p:cBhvr>
                                        <p:cTn id="8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
                                            <p:txEl>
                                              <p:pRg st="12" end="12"/>
                                            </p:txEl>
                                          </p:spTgt>
                                        </p:tgtEl>
                                        <p:attrNameLst>
                                          <p:attrName>style.visibility</p:attrName>
                                        </p:attrNameLst>
                                      </p:cBhvr>
                                      <p:to>
                                        <p:strVal val="visible"/>
                                      </p:to>
                                    </p:set>
                                    <p:animEffect transition="in" filter="fade">
                                      <p:cBhvr>
                                        <p:cTn id="88" dur="1000"/>
                                        <p:tgtEl>
                                          <p:spTgt spid="4">
                                            <p:txEl>
                                              <p:pRg st="12" end="12"/>
                                            </p:txEl>
                                          </p:spTgt>
                                        </p:tgtEl>
                                      </p:cBhvr>
                                    </p:animEffect>
                                    <p:anim calcmode="lin" valueType="num">
                                      <p:cBhvr>
                                        <p:cTn id="89"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00B0F0"/>
          </a:solidFill>
        </p:spPr>
        <p:txBody>
          <a:bodyPr>
            <a:noAutofit/>
          </a:bodyPr>
          <a:lstStyle/>
          <a:p>
            <a:r>
              <a:rPr lang="en-US" sz="2400" b="1" u="sng" dirty="0" smtClean="0">
                <a:solidFill>
                  <a:srgbClr val="C00000"/>
                </a:solidFill>
              </a:rPr>
              <a:t>Summary </a:t>
            </a:r>
            <a:r>
              <a:rPr lang="en-US" sz="2400" b="1" u="sng" dirty="0">
                <a:solidFill>
                  <a:srgbClr val="C00000"/>
                </a:solidFill>
              </a:rPr>
              <a:t>Of The BILL OF </a:t>
            </a:r>
            <a:r>
              <a:rPr lang="en-US" sz="2400" b="1" u="sng" dirty="0" smtClean="0">
                <a:solidFill>
                  <a:srgbClr val="C00000"/>
                </a:solidFill>
              </a:rPr>
              <a:t>RIGHTS: Amendments </a:t>
            </a:r>
            <a:r>
              <a:rPr lang="en-US" sz="2400" b="1" u="sng" dirty="0">
                <a:solidFill>
                  <a:srgbClr val="C00000"/>
                </a:solidFill>
              </a:rPr>
              <a:t>1-10</a:t>
            </a:r>
            <a:r>
              <a:rPr lang="en-US" sz="2200" b="1" u="sng" dirty="0">
                <a:solidFill>
                  <a:srgbClr val="C00000"/>
                </a:solidFill>
              </a:rPr>
              <a:t/>
            </a:r>
            <a:br>
              <a:rPr lang="en-US" sz="2200" b="1" u="sng" dirty="0">
                <a:solidFill>
                  <a:srgbClr val="C00000"/>
                </a:solidFill>
              </a:rPr>
            </a:br>
            <a:r>
              <a:rPr lang="en-US" sz="2200" b="1" dirty="0">
                <a:solidFill>
                  <a:srgbClr val="C00000"/>
                </a:solidFill>
              </a:rPr>
              <a:t>[</a:t>
            </a:r>
            <a:r>
              <a:rPr lang="en-US" sz="2200" b="1" i="1" dirty="0">
                <a:solidFill>
                  <a:srgbClr val="C00000"/>
                </a:solidFill>
              </a:rPr>
              <a:t>WKBK No. 1: The American Constitution,</a:t>
            </a:r>
            <a:r>
              <a:rPr lang="en-US" sz="2200" b="1" dirty="0">
                <a:solidFill>
                  <a:srgbClr val="C00000"/>
                </a:solidFill>
              </a:rPr>
              <a:t> p. </a:t>
            </a:r>
            <a:r>
              <a:rPr lang="en-US" sz="2200" b="1" dirty="0" smtClean="0">
                <a:solidFill>
                  <a:srgbClr val="C00000"/>
                </a:solidFill>
              </a:rPr>
              <a:t>11]</a:t>
            </a:r>
            <a:endParaRPr lang="en-US" sz="2200" b="1" dirty="0" smtClean="0">
              <a:solidFill>
                <a:srgbClr val="002060"/>
              </a:solidFill>
            </a:endParaRPr>
          </a:p>
        </p:txBody>
      </p:sp>
      <p:sp>
        <p:nvSpPr>
          <p:cNvPr id="4" name="TextBox 3"/>
          <p:cNvSpPr txBox="1"/>
          <p:nvPr/>
        </p:nvSpPr>
        <p:spPr>
          <a:xfrm>
            <a:off x="762000" y="1600200"/>
            <a:ext cx="7696200" cy="4770537"/>
          </a:xfrm>
          <a:prstGeom prst="rect">
            <a:avLst/>
          </a:prstGeom>
          <a:solidFill>
            <a:srgbClr val="00B0F0"/>
          </a:solidFill>
        </p:spPr>
        <p:txBody>
          <a:bodyPr wrap="square" rtlCol="0">
            <a:spAutoFit/>
          </a:bodyPr>
          <a:lstStyle/>
          <a:p>
            <a:r>
              <a:rPr lang="en-US" sz="1600" b="1" dirty="0">
                <a:solidFill>
                  <a:srgbClr val="FF0000"/>
                </a:solidFill>
              </a:rPr>
              <a:t>One           </a:t>
            </a:r>
            <a:r>
              <a:rPr lang="en-US" sz="1600" b="1" dirty="0" smtClean="0">
                <a:solidFill>
                  <a:srgbClr val="FF0000"/>
                </a:solidFill>
              </a:rPr>
              <a:t>		Free </a:t>
            </a:r>
            <a:r>
              <a:rPr lang="en-US" sz="1600" b="1" dirty="0">
                <a:solidFill>
                  <a:srgbClr val="FF0000"/>
                </a:solidFill>
              </a:rPr>
              <a:t>Expression</a:t>
            </a:r>
          </a:p>
          <a:p>
            <a:r>
              <a:rPr lang="en-US" sz="1600" b="1" dirty="0">
                <a:solidFill>
                  <a:srgbClr val="FF0000"/>
                </a:solidFill>
              </a:rPr>
              <a:t>	</a:t>
            </a:r>
          </a:p>
          <a:p>
            <a:r>
              <a:rPr lang="en-US" sz="1600" b="1" dirty="0">
                <a:solidFill>
                  <a:srgbClr val="FF0000"/>
                </a:solidFill>
              </a:rPr>
              <a:t>Two 		Right To Bare Arms</a:t>
            </a:r>
          </a:p>
          <a:p>
            <a:endParaRPr lang="en-US" sz="1600" b="1" dirty="0">
              <a:solidFill>
                <a:srgbClr val="FF0000"/>
              </a:solidFill>
            </a:endParaRPr>
          </a:p>
          <a:p>
            <a:r>
              <a:rPr lang="en-US" sz="1600" b="1" dirty="0">
                <a:solidFill>
                  <a:srgbClr val="FF0000"/>
                </a:solidFill>
              </a:rPr>
              <a:t>Three 		No Quartering Soldiers</a:t>
            </a:r>
          </a:p>
          <a:p>
            <a:endParaRPr lang="en-US" sz="1600" b="1" dirty="0">
              <a:solidFill>
                <a:srgbClr val="FF0000"/>
              </a:solidFill>
            </a:endParaRPr>
          </a:p>
          <a:p>
            <a:r>
              <a:rPr lang="en-US" sz="1600" b="1" dirty="0">
                <a:solidFill>
                  <a:srgbClr val="FF0000"/>
                </a:solidFill>
              </a:rPr>
              <a:t>Four 		Search And Seizures</a:t>
            </a:r>
          </a:p>
          <a:p>
            <a:endParaRPr lang="en-US" sz="1600" b="1" dirty="0">
              <a:solidFill>
                <a:srgbClr val="FF0000"/>
              </a:solidFill>
            </a:endParaRPr>
          </a:p>
          <a:p>
            <a:r>
              <a:rPr lang="en-US" sz="1600" b="1" dirty="0">
                <a:solidFill>
                  <a:srgbClr val="FF0000"/>
                </a:solidFill>
              </a:rPr>
              <a:t>Five 		Remain Silent; Due Process</a:t>
            </a:r>
          </a:p>
          <a:p>
            <a:endParaRPr lang="en-US" sz="1600" b="1" dirty="0">
              <a:solidFill>
                <a:srgbClr val="FF0000"/>
              </a:solidFill>
            </a:endParaRPr>
          </a:p>
          <a:p>
            <a:r>
              <a:rPr lang="en-US" sz="1600" b="1" dirty="0">
                <a:solidFill>
                  <a:srgbClr val="FF0000"/>
                </a:solidFill>
              </a:rPr>
              <a:t>Six 		Criminal Jury Trial</a:t>
            </a:r>
          </a:p>
          <a:p>
            <a:endParaRPr lang="en-US" sz="1600" b="1" dirty="0">
              <a:solidFill>
                <a:srgbClr val="FF0000"/>
              </a:solidFill>
            </a:endParaRPr>
          </a:p>
          <a:p>
            <a:r>
              <a:rPr lang="en-US" sz="1600" b="1" dirty="0">
                <a:solidFill>
                  <a:srgbClr val="FF0000"/>
                </a:solidFill>
              </a:rPr>
              <a:t>Seven 		Civil Jury Trial</a:t>
            </a:r>
          </a:p>
          <a:p>
            <a:endParaRPr lang="en-US" sz="1600" b="1" dirty="0">
              <a:solidFill>
                <a:srgbClr val="FF0000"/>
              </a:solidFill>
            </a:endParaRPr>
          </a:p>
          <a:p>
            <a:r>
              <a:rPr lang="en-US" sz="1600" b="1" dirty="0">
                <a:solidFill>
                  <a:srgbClr val="FF0000"/>
                </a:solidFill>
              </a:rPr>
              <a:t>Eight 		Cruel &amp; Unusual Punishment</a:t>
            </a:r>
          </a:p>
          <a:p>
            <a:endParaRPr lang="en-US" sz="1600" b="1" dirty="0">
              <a:solidFill>
                <a:srgbClr val="FF0000"/>
              </a:solidFill>
            </a:endParaRPr>
          </a:p>
          <a:p>
            <a:r>
              <a:rPr lang="en-US" sz="1600" b="1" dirty="0">
                <a:solidFill>
                  <a:srgbClr val="FF0000"/>
                </a:solidFill>
              </a:rPr>
              <a:t>Nine 		Rights Not Listed For People</a:t>
            </a:r>
          </a:p>
          <a:p>
            <a:endParaRPr lang="en-US" sz="1600" b="1" dirty="0">
              <a:solidFill>
                <a:srgbClr val="FF0000"/>
              </a:solidFill>
            </a:endParaRPr>
          </a:p>
          <a:p>
            <a:r>
              <a:rPr lang="en-US" sz="1600" b="1" dirty="0">
                <a:solidFill>
                  <a:srgbClr val="FF0000"/>
                </a:solidFill>
              </a:rPr>
              <a:t>Ten 		Rights Not Listed For States</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87976471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anim calcmode="lin" valueType="num">
                                      <p:cBhvr>
                                        <p:cTn id="6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14" end="14"/>
                                            </p:txEl>
                                          </p:spTgt>
                                        </p:tgtEl>
                                        <p:attrNameLst>
                                          <p:attrName>style.visibility</p:attrName>
                                        </p:attrNameLst>
                                      </p:cBhvr>
                                      <p:to>
                                        <p:strVal val="visible"/>
                                      </p:to>
                                    </p:set>
                                    <p:animEffect transition="in" filter="fade">
                                      <p:cBhvr>
                                        <p:cTn id="74" dur="1000"/>
                                        <p:tgtEl>
                                          <p:spTgt spid="4">
                                            <p:txEl>
                                              <p:pRg st="14" end="14"/>
                                            </p:txEl>
                                          </p:spTgt>
                                        </p:tgtEl>
                                      </p:cBhvr>
                                    </p:animEffect>
                                    <p:anim calcmode="lin" valueType="num">
                                      <p:cBhvr>
                                        <p:cTn id="7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Effect transition="in" filter="fade">
                                      <p:cBhvr>
                                        <p:cTn id="81" dur="1000"/>
                                        <p:tgtEl>
                                          <p:spTgt spid="4">
                                            <p:txEl>
                                              <p:pRg st="16" end="16"/>
                                            </p:txEl>
                                          </p:spTgt>
                                        </p:tgtEl>
                                      </p:cBhvr>
                                    </p:animEffect>
                                    <p:anim calcmode="lin" valueType="num">
                                      <p:cBhvr>
                                        <p:cTn id="82"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
                                            <p:txEl>
                                              <p:pRg st="18" end="18"/>
                                            </p:txEl>
                                          </p:spTgt>
                                        </p:tgtEl>
                                        <p:attrNameLst>
                                          <p:attrName>style.visibility</p:attrName>
                                        </p:attrNameLst>
                                      </p:cBhvr>
                                      <p:to>
                                        <p:strVal val="visible"/>
                                      </p:to>
                                    </p:set>
                                    <p:animEffect transition="in" filter="fade">
                                      <p:cBhvr>
                                        <p:cTn id="88" dur="1000"/>
                                        <p:tgtEl>
                                          <p:spTgt spid="4">
                                            <p:txEl>
                                              <p:pRg st="18" end="18"/>
                                            </p:txEl>
                                          </p:spTgt>
                                        </p:tgtEl>
                                      </p:cBhvr>
                                    </p:animEffect>
                                    <p:anim calcmode="lin" valueType="num">
                                      <p:cBhvr>
                                        <p:cTn id="89"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FFFF00"/>
          </a:solidFill>
        </p:spPr>
        <p:txBody>
          <a:bodyPr>
            <a:noAutofit/>
          </a:bodyPr>
          <a:lstStyle/>
          <a:p>
            <a:r>
              <a:rPr lang="en-US" sz="3200" b="1" u="sng" dirty="0" smtClean="0">
                <a:solidFill>
                  <a:srgbClr val="C00000"/>
                </a:solidFill>
              </a:rPr>
              <a:t>The </a:t>
            </a:r>
            <a:r>
              <a:rPr lang="en-US" sz="3200" b="1" u="sng" dirty="0">
                <a:solidFill>
                  <a:srgbClr val="C00000"/>
                </a:solidFill>
              </a:rPr>
              <a:t>First Amendment </a:t>
            </a:r>
            <a:r>
              <a:rPr lang="en-US" sz="3200" b="1" u="sng" dirty="0" smtClean="0">
                <a:solidFill>
                  <a:srgbClr val="C00000"/>
                </a:solidFill>
              </a:rPr>
              <a:t>Song</a:t>
            </a:r>
            <a:br>
              <a:rPr lang="en-US" sz="3200" b="1" u="sng" dirty="0" smtClean="0">
                <a:solidFill>
                  <a:srgbClr val="C00000"/>
                </a:solidFill>
              </a:rPr>
            </a:br>
            <a:r>
              <a:rPr lang="en-US" sz="2200" b="1" dirty="0" smtClean="0">
                <a:solidFill>
                  <a:srgbClr val="C00000"/>
                </a:solidFill>
              </a:rPr>
              <a:t>[</a:t>
            </a:r>
            <a:r>
              <a:rPr lang="en-US" sz="2200" b="1" i="1" dirty="0" smtClean="0">
                <a:solidFill>
                  <a:srgbClr val="C00000"/>
                </a:solidFill>
              </a:rPr>
              <a:t>WKBK No. 2: History </a:t>
            </a:r>
            <a:r>
              <a:rPr lang="en-US" sz="2200" b="1" i="1" dirty="0">
                <a:solidFill>
                  <a:srgbClr val="C00000"/>
                </a:solidFill>
              </a:rPr>
              <a:t>Through </a:t>
            </a:r>
            <a:r>
              <a:rPr lang="en-US" sz="2200" b="1" i="1" dirty="0" smtClean="0">
                <a:solidFill>
                  <a:srgbClr val="C00000"/>
                </a:solidFill>
              </a:rPr>
              <a:t>Songs,</a:t>
            </a:r>
            <a:r>
              <a:rPr lang="en-US" sz="2200" b="1" dirty="0" smtClean="0">
                <a:solidFill>
                  <a:srgbClr val="C00000"/>
                </a:solidFill>
              </a:rPr>
              <a:t> </a:t>
            </a:r>
            <a:r>
              <a:rPr lang="en-US" sz="2200" b="1" dirty="0">
                <a:solidFill>
                  <a:srgbClr val="C00000"/>
                </a:solidFill>
              </a:rPr>
              <a:t>p. </a:t>
            </a:r>
            <a:r>
              <a:rPr lang="en-US" sz="2200" b="1" dirty="0" smtClean="0">
                <a:solidFill>
                  <a:srgbClr val="C00000"/>
                </a:solidFill>
              </a:rPr>
              <a:t>17] </a:t>
            </a:r>
            <a:endParaRPr lang="en-US" sz="2200" b="1" dirty="0">
              <a:solidFill>
                <a:srgbClr val="C00000"/>
              </a:solidFill>
            </a:endParaRPr>
          </a:p>
        </p:txBody>
      </p:sp>
      <p:sp>
        <p:nvSpPr>
          <p:cNvPr id="4" name="TextBox 3"/>
          <p:cNvSpPr txBox="1"/>
          <p:nvPr/>
        </p:nvSpPr>
        <p:spPr>
          <a:xfrm>
            <a:off x="762000" y="1683327"/>
            <a:ext cx="7696200" cy="4524315"/>
          </a:xfrm>
          <a:prstGeom prst="rect">
            <a:avLst/>
          </a:prstGeom>
          <a:solidFill>
            <a:srgbClr val="FFFF00"/>
          </a:solidFill>
        </p:spPr>
        <p:txBody>
          <a:bodyPr wrap="square" rtlCol="0">
            <a:spAutoFit/>
          </a:bodyPr>
          <a:lstStyle/>
          <a:p>
            <a:pPr algn="ctr"/>
            <a:r>
              <a:rPr lang="en-US" sz="2400" b="1" i="1" dirty="0">
                <a:solidFill>
                  <a:srgbClr val="0070C0"/>
                </a:solidFill>
              </a:rPr>
              <a:t>R.A.S.P.P.</a:t>
            </a:r>
          </a:p>
          <a:p>
            <a:pPr algn="ctr"/>
            <a:r>
              <a:rPr lang="en-US" sz="2400" b="1" i="1" dirty="0">
                <a:solidFill>
                  <a:srgbClr val="0070C0"/>
                </a:solidFill>
              </a:rPr>
              <a:t>That’s what “one” means to me</a:t>
            </a:r>
          </a:p>
          <a:p>
            <a:pPr algn="ctr"/>
            <a:r>
              <a:rPr lang="en-US" sz="2400" b="1" i="1" dirty="0">
                <a:solidFill>
                  <a:srgbClr val="0070C0"/>
                </a:solidFill>
              </a:rPr>
              <a:t>Give it to me…two, three, </a:t>
            </a:r>
            <a:r>
              <a:rPr lang="en-US" sz="2400" b="1" i="1" dirty="0" smtClean="0">
                <a:solidFill>
                  <a:srgbClr val="0070C0"/>
                </a:solidFill>
              </a:rPr>
              <a:t>four</a:t>
            </a:r>
          </a:p>
          <a:p>
            <a:pPr algn="ctr"/>
            <a:endParaRPr lang="en-US" sz="2400" b="1" i="1" dirty="0">
              <a:solidFill>
                <a:srgbClr val="0070C0"/>
              </a:solidFill>
            </a:endParaRPr>
          </a:p>
          <a:p>
            <a:pPr algn="ctr"/>
            <a:r>
              <a:rPr lang="en-US" sz="2400" b="1" i="1" dirty="0">
                <a:solidFill>
                  <a:srgbClr val="0070C0"/>
                </a:solidFill>
              </a:rPr>
              <a:t>You have freedom of </a:t>
            </a:r>
            <a:r>
              <a:rPr lang="en-US" sz="2400" b="1" i="1" dirty="0">
                <a:solidFill>
                  <a:srgbClr val="FF0000"/>
                </a:solidFill>
              </a:rPr>
              <a:t>religion</a:t>
            </a:r>
          </a:p>
          <a:p>
            <a:pPr algn="ctr"/>
            <a:r>
              <a:rPr lang="en-US" sz="2400" b="1" i="1" dirty="0">
                <a:solidFill>
                  <a:srgbClr val="0070C0"/>
                </a:solidFill>
              </a:rPr>
              <a:t>And the right to </a:t>
            </a:r>
            <a:r>
              <a:rPr lang="en-US" sz="2400" b="1" i="1" dirty="0">
                <a:solidFill>
                  <a:srgbClr val="FF0000"/>
                </a:solidFill>
              </a:rPr>
              <a:t>assemble</a:t>
            </a:r>
          </a:p>
          <a:p>
            <a:pPr algn="ctr"/>
            <a:r>
              <a:rPr lang="en-US" sz="2400" b="1" i="1" dirty="0">
                <a:solidFill>
                  <a:srgbClr val="0070C0"/>
                </a:solidFill>
              </a:rPr>
              <a:t>Then there is liberty of </a:t>
            </a:r>
            <a:r>
              <a:rPr lang="en-US" sz="2400" b="1" i="1" dirty="0">
                <a:solidFill>
                  <a:srgbClr val="FF0000"/>
                </a:solidFill>
              </a:rPr>
              <a:t>speech</a:t>
            </a:r>
          </a:p>
          <a:p>
            <a:pPr algn="ctr"/>
            <a:r>
              <a:rPr lang="en-US" sz="2400" b="1" i="1" dirty="0">
                <a:solidFill>
                  <a:srgbClr val="0070C0"/>
                </a:solidFill>
              </a:rPr>
              <a:t>And the freedom of the </a:t>
            </a:r>
            <a:r>
              <a:rPr lang="en-US" sz="2400" b="1" i="1" dirty="0">
                <a:solidFill>
                  <a:srgbClr val="FF0000"/>
                </a:solidFill>
              </a:rPr>
              <a:t>press</a:t>
            </a:r>
          </a:p>
          <a:p>
            <a:pPr algn="ctr"/>
            <a:r>
              <a:rPr lang="en-US" sz="2400" b="1" i="1" dirty="0">
                <a:solidFill>
                  <a:srgbClr val="0070C0"/>
                </a:solidFill>
              </a:rPr>
              <a:t>And last but not least</a:t>
            </a:r>
          </a:p>
          <a:p>
            <a:pPr algn="ctr"/>
            <a:r>
              <a:rPr lang="en-US" sz="2400" b="1" i="1" dirty="0">
                <a:solidFill>
                  <a:srgbClr val="0070C0"/>
                </a:solidFill>
              </a:rPr>
              <a:t>Is the right to </a:t>
            </a:r>
            <a:r>
              <a:rPr lang="en-US" sz="2400" b="1" i="1" dirty="0">
                <a:solidFill>
                  <a:srgbClr val="FF0000"/>
                </a:solidFill>
              </a:rPr>
              <a:t>petition</a:t>
            </a:r>
          </a:p>
          <a:p>
            <a:pPr algn="ctr"/>
            <a:endParaRPr lang="en-US" sz="2400" b="1" i="1" dirty="0" smtClean="0">
              <a:solidFill>
                <a:srgbClr val="0070C0"/>
              </a:solidFill>
            </a:endParaRPr>
          </a:p>
          <a:p>
            <a:pPr algn="ctr"/>
            <a:r>
              <a:rPr lang="en-US" sz="2400" b="1" i="1" dirty="0" smtClean="0">
                <a:solidFill>
                  <a:srgbClr val="0070C0"/>
                </a:solidFill>
              </a:rPr>
              <a:t>Yeah</a:t>
            </a:r>
            <a:r>
              <a:rPr lang="en-US" sz="2400" b="1" i="1" dirty="0">
                <a:solidFill>
                  <a:srgbClr val="0070C0"/>
                </a:solidFill>
              </a:rPr>
              <a:t>!!!</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1330134817"/>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par>
                          <p:cTn id="21" fill="hold">
                            <p:stCondLst>
                              <p:cond delay="10"/>
                            </p:stCondLst>
                            <p:childTnLst>
                              <p:par>
                                <p:cTn id="22" presetID="2" presetClass="entr" presetSubtype="4"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10"/>
                            </p:stCondLst>
                            <p:childTnLst>
                              <p:par>
                                <p:cTn id="27" presetID="2" presetClass="entr" presetSubtype="4"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10"/>
                            </p:stCondLst>
                            <p:childTnLst>
                              <p:par>
                                <p:cTn id="32" presetID="2" presetClass="entr" presetSubtype="4"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510"/>
                            </p:stCondLst>
                            <p:childTnLst>
                              <p:par>
                                <p:cTn id="37" presetID="2" presetClass="entr" presetSubtype="4" fill="hold"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010"/>
                            </p:stCondLst>
                            <p:childTnLst>
                              <p:par>
                                <p:cTn id="42" presetID="2" presetClass="entr" presetSubtype="4" fill="hold" nodeType="after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510"/>
                            </p:stCondLst>
                            <p:childTnLst>
                              <p:par>
                                <p:cTn id="47" presetID="2" presetClass="entr" presetSubtype="4"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3010"/>
                            </p:stCondLst>
                            <p:childTnLst>
                              <p:par>
                                <p:cTn id="52" presetID="2" presetClass="entr" presetSubtype="4" fill="hold" nodeType="after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510"/>
                            </p:stCondLst>
                            <p:childTnLst>
                              <p:par>
                                <p:cTn id="57" presetID="2" presetClass="entr" presetSubtype="4" fill="hold" nodeType="after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 calcmode="lin" valueType="num">
                                      <p:cBhvr additive="base">
                                        <p:cTn id="5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010"/>
                            </p:stCondLst>
                            <p:childTnLst>
                              <p:par>
                                <p:cTn id="62" presetID="2" presetClass="entr" presetSubtype="4" fill="hold" nodeType="after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 calcmode="lin" valueType="num">
                                      <p:cBhvr additive="base">
                                        <p:cTn id="6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66" fill="hold">
                            <p:stCondLst>
                              <p:cond delay="4510"/>
                            </p:stCondLst>
                            <p:childTnLst>
                              <p:par>
                                <p:cTn id="67" presetID="2" presetClass="entr" presetSubtype="4" fill="hold" nodeType="after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 calcmode="lin" valueType="num">
                                      <p:cBhvr additive="base">
                                        <p:cTn id="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00B0F0"/>
          </a:solidFill>
        </p:spPr>
        <p:txBody>
          <a:bodyPr>
            <a:noAutofit/>
          </a:bodyPr>
          <a:lstStyle/>
          <a:p>
            <a:r>
              <a:rPr lang="en-US" sz="3200" b="1" u="sng" dirty="0" smtClean="0">
                <a:solidFill>
                  <a:srgbClr val="C00000"/>
                </a:solidFill>
              </a:rPr>
              <a:t>Summary </a:t>
            </a:r>
            <a:r>
              <a:rPr lang="en-US" sz="3200" b="1" u="sng" dirty="0">
                <a:solidFill>
                  <a:srgbClr val="C00000"/>
                </a:solidFill>
              </a:rPr>
              <a:t>Of Amendments 11-20</a:t>
            </a:r>
            <a:br>
              <a:rPr lang="en-US" sz="3200" b="1" u="sng" dirty="0">
                <a:solidFill>
                  <a:srgbClr val="C00000"/>
                </a:solidFill>
              </a:rPr>
            </a:br>
            <a:r>
              <a:rPr lang="en-US" sz="2200" b="1" dirty="0">
                <a:solidFill>
                  <a:srgbClr val="C00000"/>
                </a:solidFill>
              </a:rPr>
              <a:t>[</a:t>
            </a:r>
            <a:r>
              <a:rPr lang="en-US" sz="2200" b="1" i="1" dirty="0">
                <a:solidFill>
                  <a:srgbClr val="C00000"/>
                </a:solidFill>
              </a:rPr>
              <a:t>WKBK No. 1: The American Constitution, </a:t>
            </a:r>
            <a:r>
              <a:rPr lang="en-US" sz="2200" b="1" dirty="0">
                <a:solidFill>
                  <a:srgbClr val="C00000"/>
                </a:solidFill>
              </a:rPr>
              <a:t>p. </a:t>
            </a:r>
            <a:r>
              <a:rPr lang="en-US" sz="2200" b="1" dirty="0" smtClean="0">
                <a:solidFill>
                  <a:srgbClr val="C00000"/>
                </a:solidFill>
              </a:rPr>
              <a:t>17]</a:t>
            </a:r>
            <a:endParaRPr lang="en-US" sz="2200" b="1" dirty="0" smtClean="0">
              <a:solidFill>
                <a:srgbClr val="002060"/>
              </a:solidFill>
            </a:endParaRPr>
          </a:p>
        </p:txBody>
      </p:sp>
      <p:sp>
        <p:nvSpPr>
          <p:cNvPr id="4" name="TextBox 3"/>
          <p:cNvSpPr txBox="1"/>
          <p:nvPr/>
        </p:nvSpPr>
        <p:spPr>
          <a:xfrm>
            <a:off x="762000" y="1524000"/>
            <a:ext cx="7696200" cy="4770537"/>
          </a:xfrm>
          <a:prstGeom prst="rect">
            <a:avLst/>
          </a:prstGeom>
          <a:solidFill>
            <a:srgbClr val="00B0F0"/>
          </a:solidFill>
        </p:spPr>
        <p:txBody>
          <a:bodyPr wrap="square" rtlCol="0">
            <a:spAutoFit/>
          </a:bodyPr>
          <a:lstStyle/>
          <a:p>
            <a:r>
              <a:rPr lang="en-US" sz="1600" b="1" dirty="0">
                <a:solidFill>
                  <a:srgbClr val="FF0000"/>
                </a:solidFill>
              </a:rPr>
              <a:t>Eleven 		Suits Against States</a:t>
            </a:r>
          </a:p>
          <a:p>
            <a:endParaRPr lang="en-US" sz="1600" b="1" dirty="0" smtClean="0">
              <a:solidFill>
                <a:srgbClr val="FF0000"/>
              </a:solidFill>
            </a:endParaRPr>
          </a:p>
          <a:p>
            <a:r>
              <a:rPr lang="en-US" sz="1600" b="1" dirty="0" smtClean="0">
                <a:solidFill>
                  <a:srgbClr val="FF0000"/>
                </a:solidFill>
              </a:rPr>
              <a:t>Twelve</a:t>
            </a:r>
            <a:r>
              <a:rPr lang="en-US" sz="1600" b="1" dirty="0">
                <a:solidFill>
                  <a:srgbClr val="FF0000"/>
                </a:solidFill>
              </a:rPr>
              <a:t>		</a:t>
            </a:r>
            <a:r>
              <a:rPr lang="en-US" sz="1600" b="1" dirty="0" smtClean="0">
                <a:solidFill>
                  <a:srgbClr val="FF0000"/>
                </a:solidFill>
              </a:rPr>
              <a:t>Election </a:t>
            </a:r>
            <a:r>
              <a:rPr lang="en-US" sz="1600" b="1" dirty="0">
                <a:solidFill>
                  <a:srgbClr val="FF0000"/>
                </a:solidFill>
              </a:rPr>
              <a:t>of President &amp; Vice </a:t>
            </a:r>
            <a:r>
              <a:rPr lang="en-US" sz="1600" b="1" dirty="0" smtClean="0">
                <a:solidFill>
                  <a:srgbClr val="FF0000"/>
                </a:solidFill>
              </a:rPr>
              <a:t>President</a:t>
            </a:r>
            <a:endParaRPr lang="en-US" sz="1600" b="1" dirty="0">
              <a:solidFill>
                <a:srgbClr val="FF0000"/>
              </a:solidFill>
            </a:endParaRPr>
          </a:p>
          <a:p>
            <a:endParaRPr lang="en-US" sz="1600" b="1" dirty="0" smtClean="0">
              <a:solidFill>
                <a:srgbClr val="FF0000"/>
              </a:solidFill>
            </a:endParaRPr>
          </a:p>
          <a:p>
            <a:r>
              <a:rPr lang="en-US" sz="1600" b="1" dirty="0" smtClean="0">
                <a:solidFill>
                  <a:srgbClr val="FF0000"/>
                </a:solidFill>
              </a:rPr>
              <a:t>Thirteen</a:t>
            </a:r>
            <a:r>
              <a:rPr lang="en-US" sz="1600" b="1" dirty="0">
                <a:solidFill>
                  <a:srgbClr val="FF0000"/>
                </a:solidFill>
              </a:rPr>
              <a:t>		Abolition Of Slavery</a:t>
            </a:r>
          </a:p>
          <a:p>
            <a:endParaRPr lang="en-US" sz="1600" b="1" dirty="0" smtClean="0">
              <a:solidFill>
                <a:srgbClr val="FF0000"/>
              </a:solidFill>
            </a:endParaRPr>
          </a:p>
          <a:p>
            <a:r>
              <a:rPr lang="en-US" sz="1600" b="1" dirty="0" smtClean="0">
                <a:solidFill>
                  <a:srgbClr val="FF0000"/>
                </a:solidFill>
              </a:rPr>
              <a:t>Fourteen</a:t>
            </a:r>
            <a:r>
              <a:rPr lang="en-US" sz="1600" b="1" dirty="0">
                <a:solidFill>
                  <a:srgbClr val="FF0000"/>
                </a:solidFill>
              </a:rPr>
              <a:t>		Rights For Minorities </a:t>
            </a:r>
          </a:p>
          <a:p>
            <a:endParaRPr lang="en-US" sz="1600" b="1" dirty="0" smtClean="0">
              <a:solidFill>
                <a:srgbClr val="FF0000"/>
              </a:solidFill>
            </a:endParaRPr>
          </a:p>
          <a:p>
            <a:r>
              <a:rPr lang="en-US" sz="1600" b="1" dirty="0" smtClean="0">
                <a:solidFill>
                  <a:srgbClr val="FF0000"/>
                </a:solidFill>
              </a:rPr>
              <a:t>Fifteen</a:t>
            </a:r>
            <a:r>
              <a:rPr lang="en-US" sz="1600" b="1" dirty="0">
                <a:solidFill>
                  <a:srgbClr val="FF0000"/>
                </a:solidFill>
              </a:rPr>
              <a:t>		</a:t>
            </a:r>
            <a:r>
              <a:rPr lang="en-US" sz="1600" b="1" dirty="0" smtClean="0">
                <a:solidFill>
                  <a:srgbClr val="FF0000"/>
                </a:solidFill>
              </a:rPr>
              <a:t>Rights </a:t>
            </a:r>
            <a:r>
              <a:rPr lang="en-US" sz="1600" b="1" dirty="0">
                <a:solidFill>
                  <a:srgbClr val="FF0000"/>
                </a:solidFill>
              </a:rPr>
              <a:t>To Vote For Minorities or </a:t>
            </a:r>
            <a:r>
              <a:rPr lang="en-US" sz="1600" b="1" dirty="0" smtClean="0">
                <a:solidFill>
                  <a:srgbClr val="FF0000"/>
                </a:solidFill>
              </a:rPr>
              <a:t>Fifteen </a:t>
            </a:r>
            <a:r>
              <a:rPr lang="en-US" sz="1600" b="1" dirty="0">
                <a:solidFill>
                  <a:srgbClr val="FF0000"/>
                </a:solidFill>
              </a:rPr>
              <a:t>Minutes To Vote</a:t>
            </a:r>
          </a:p>
          <a:p>
            <a:endParaRPr lang="en-US" sz="1600" b="1" dirty="0" smtClean="0">
              <a:solidFill>
                <a:srgbClr val="FF0000"/>
              </a:solidFill>
            </a:endParaRPr>
          </a:p>
          <a:p>
            <a:r>
              <a:rPr lang="en-US" sz="1600" b="1" dirty="0" smtClean="0">
                <a:solidFill>
                  <a:srgbClr val="FF0000"/>
                </a:solidFill>
              </a:rPr>
              <a:t>Sixteen</a:t>
            </a:r>
            <a:r>
              <a:rPr lang="en-US" sz="1600" b="1" dirty="0">
                <a:solidFill>
                  <a:srgbClr val="FF0000"/>
                </a:solidFill>
              </a:rPr>
              <a:t>		</a:t>
            </a:r>
            <a:r>
              <a:rPr lang="en-US" sz="1600" b="1" dirty="0" smtClean="0">
                <a:solidFill>
                  <a:srgbClr val="FF0000"/>
                </a:solidFill>
              </a:rPr>
              <a:t>Sixteen</a:t>
            </a:r>
            <a:r>
              <a:rPr lang="en-US" sz="1600" b="1" dirty="0">
                <a:solidFill>
                  <a:srgbClr val="FF0000"/>
                </a:solidFill>
              </a:rPr>
              <a:t>, Cha-</a:t>
            </a:r>
            <a:r>
              <a:rPr lang="en-US" sz="1600" b="1" dirty="0" err="1">
                <a:solidFill>
                  <a:srgbClr val="FF0000"/>
                </a:solidFill>
              </a:rPr>
              <a:t>ching</a:t>
            </a:r>
            <a:r>
              <a:rPr lang="en-US" sz="1600" b="1" dirty="0">
                <a:solidFill>
                  <a:srgbClr val="FF0000"/>
                </a:solidFill>
              </a:rPr>
              <a:t>, I.R.S.</a:t>
            </a:r>
          </a:p>
          <a:p>
            <a:endParaRPr lang="en-US" sz="1600" b="1" dirty="0" smtClean="0">
              <a:solidFill>
                <a:srgbClr val="FF0000"/>
              </a:solidFill>
            </a:endParaRPr>
          </a:p>
          <a:p>
            <a:r>
              <a:rPr lang="en-US" sz="1600" b="1" dirty="0" smtClean="0">
                <a:solidFill>
                  <a:srgbClr val="FF0000"/>
                </a:solidFill>
              </a:rPr>
              <a:t>Seventeen</a:t>
            </a:r>
            <a:r>
              <a:rPr lang="en-US" sz="1600" b="1" dirty="0">
                <a:solidFill>
                  <a:srgbClr val="FF0000"/>
                </a:solidFill>
              </a:rPr>
              <a:t>	  	Seventeen Senators</a:t>
            </a:r>
          </a:p>
          <a:p>
            <a:endParaRPr lang="en-US" sz="1600" b="1" dirty="0" smtClean="0">
              <a:solidFill>
                <a:srgbClr val="FF0000"/>
              </a:solidFill>
            </a:endParaRPr>
          </a:p>
          <a:p>
            <a:r>
              <a:rPr lang="en-US" sz="1600" b="1" dirty="0" smtClean="0">
                <a:solidFill>
                  <a:srgbClr val="FF0000"/>
                </a:solidFill>
              </a:rPr>
              <a:t>Eighteen</a:t>
            </a:r>
            <a:r>
              <a:rPr lang="en-US" sz="1600" b="1" dirty="0">
                <a:solidFill>
                  <a:srgbClr val="FF0000"/>
                </a:solidFill>
              </a:rPr>
              <a:t>		Can’t Drink At Eighteen</a:t>
            </a:r>
          </a:p>
          <a:p>
            <a:endParaRPr lang="en-US" sz="1600" b="1" dirty="0" smtClean="0">
              <a:solidFill>
                <a:srgbClr val="FF0000"/>
              </a:solidFill>
            </a:endParaRPr>
          </a:p>
          <a:p>
            <a:r>
              <a:rPr lang="en-US" sz="1600" b="1" dirty="0" smtClean="0">
                <a:solidFill>
                  <a:srgbClr val="FF0000"/>
                </a:solidFill>
              </a:rPr>
              <a:t>Nineteen</a:t>
            </a:r>
            <a:r>
              <a:rPr lang="en-US" sz="1600" b="1" dirty="0">
                <a:solidFill>
                  <a:srgbClr val="FF0000"/>
                </a:solidFill>
              </a:rPr>
              <a:t>		Christine Can Vote At Nineteen</a:t>
            </a:r>
          </a:p>
          <a:p>
            <a:endParaRPr lang="en-US" sz="1600" b="1" dirty="0" smtClean="0">
              <a:solidFill>
                <a:srgbClr val="FF0000"/>
              </a:solidFill>
            </a:endParaRPr>
          </a:p>
          <a:p>
            <a:r>
              <a:rPr lang="en-US" sz="1600" b="1" dirty="0" smtClean="0">
                <a:solidFill>
                  <a:srgbClr val="FF0000"/>
                </a:solidFill>
              </a:rPr>
              <a:t>Twenty</a:t>
            </a:r>
            <a:r>
              <a:rPr lang="en-US" sz="1600" b="1" dirty="0">
                <a:solidFill>
                  <a:srgbClr val="FF0000"/>
                </a:solidFill>
              </a:rPr>
              <a:t>		Twenty Lame Ducks</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76602251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anim calcmode="lin" valueType="num">
                                      <p:cBhvr>
                                        <p:cTn id="6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14" end="14"/>
                                            </p:txEl>
                                          </p:spTgt>
                                        </p:tgtEl>
                                        <p:attrNameLst>
                                          <p:attrName>style.visibility</p:attrName>
                                        </p:attrNameLst>
                                      </p:cBhvr>
                                      <p:to>
                                        <p:strVal val="visible"/>
                                      </p:to>
                                    </p:set>
                                    <p:animEffect transition="in" filter="fade">
                                      <p:cBhvr>
                                        <p:cTn id="74" dur="1000"/>
                                        <p:tgtEl>
                                          <p:spTgt spid="4">
                                            <p:txEl>
                                              <p:pRg st="14" end="14"/>
                                            </p:txEl>
                                          </p:spTgt>
                                        </p:tgtEl>
                                      </p:cBhvr>
                                    </p:animEffect>
                                    <p:anim calcmode="lin" valueType="num">
                                      <p:cBhvr>
                                        <p:cTn id="7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Effect transition="in" filter="fade">
                                      <p:cBhvr>
                                        <p:cTn id="81" dur="1000"/>
                                        <p:tgtEl>
                                          <p:spTgt spid="4">
                                            <p:txEl>
                                              <p:pRg st="16" end="16"/>
                                            </p:txEl>
                                          </p:spTgt>
                                        </p:tgtEl>
                                      </p:cBhvr>
                                    </p:animEffect>
                                    <p:anim calcmode="lin" valueType="num">
                                      <p:cBhvr>
                                        <p:cTn id="82"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
                                            <p:txEl>
                                              <p:pRg st="18" end="18"/>
                                            </p:txEl>
                                          </p:spTgt>
                                        </p:tgtEl>
                                        <p:attrNameLst>
                                          <p:attrName>style.visibility</p:attrName>
                                        </p:attrNameLst>
                                      </p:cBhvr>
                                      <p:to>
                                        <p:strVal val="visible"/>
                                      </p:to>
                                    </p:set>
                                    <p:animEffect transition="in" filter="fade">
                                      <p:cBhvr>
                                        <p:cTn id="88" dur="1000"/>
                                        <p:tgtEl>
                                          <p:spTgt spid="4">
                                            <p:txEl>
                                              <p:pRg st="18" end="18"/>
                                            </p:txEl>
                                          </p:spTgt>
                                        </p:tgtEl>
                                      </p:cBhvr>
                                    </p:animEffect>
                                    <p:anim calcmode="lin" valueType="num">
                                      <p:cBhvr>
                                        <p:cTn id="89"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00B0F0"/>
          </a:solidFill>
        </p:spPr>
        <p:txBody>
          <a:bodyPr>
            <a:noAutofit/>
          </a:bodyPr>
          <a:lstStyle/>
          <a:p>
            <a:r>
              <a:rPr lang="en-US" sz="3200" b="1" u="sng" dirty="0" smtClean="0">
                <a:solidFill>
                  <a:srgbClr val="C00000"/>
                </a:solidFill>
              </a:rPr>
              <a:t>Phrase </a:t>
            </a:r>
            <a:r>
              <a:rPr lang="en-US" sz="3200" b="1" u="sng" dirty="0">
                <a:solidFill>
                  <a:srgbClr val="C00000"/>
                </a:solidFill>
              </a:rPr>
              <a:t>Guide To Amendments 21-27</a:t>
            </a:r>
            <a:br>
              <a:rPr lang="en-US" sz="3200" b="1" u="sng" dirty="0">
                <a:solidFill>
                  <a:srgbClr val="C00000"/>
                </a:solidFill>
              </a:rPr>
            </a:br>
            <a:r>
              <a:rPr lang="en-US" sz="2200" b="1" dirty="0">
                <a:solidFill>
                  <a:srgbClr val="C00000"/>
                </a:solidFill>
              </a:rPr>
              <a:t>[</a:t>
            </a:r>
            <a:r>
              <a:rPr lang="en-US" sz="2200" b="1" i="1" dirty="0">
                <a:solidFill>
                  <a:srgbClr val="C00000"/>
                </a:solidFill>
              </a:rPr>
              <a:t>WKBK No. 1: The American Constitution, </a:t>
            </a:r>
            <a:r>
              <a:rPr lang="en-US" sz="2200" b="1" dirty="0">
                <a:solidFill>
                  <a:srgbClr val="C00000"/>
                </a:solidFill>
              </a:rPr>
              <a:t>p. </a:t>
            </a:r>
            <a:r>
              <a:rPr lang="en-US" sz="2200" b="1" dirty="0" smtClean="0">
                <a:solidFill>
                  <a:srgbClr val="C00000"/>
                </a:solidFill>
              </a:rPr>
              <a:t>21]</a:t>
            </a:r>
            <a:endParaRPr lang="en-US" sz="2200" b="1" dirty="0" smtClean="0">
              <a:solidFill>
                <a:srgbClr val="002060"/>
              </a:solidFill>
            </a:endParaRPr>
          </a:p>
        </p:txBody>
      </p:sp>
      <p:sp>
        <p:nvSpPr>
          <p:cNvPr id="4" name="TextBox 3"/>
          <p:cNvSpPr txBox="1"/>
          <p:nvPr/>
        </p:nvSpPr>
        <p:spPr>
          <a:xfrm>
            <a:off x="762000" y="1683327"/>
            <a:ext cx="7696200" cy="4708981"/>
          </a:xfrm>
          <a:prstGeom prst="rect">
            <a:avLst/>
          </a:prstGeom>
          <a:solidFill>
            <a:srgbClr val="00B0F0"/>
          </a:solidFill>
        </p:spPr>
        <p:txBody>
          <a:bodyPr wrap="square" rtlCol="0">
            <a:spAutoFit/>
          </a:bodyPr>
          <a:lstStyle/>
          <a:p>
            <a:r>
              <a:rPr lang="en-US" sz="1500" b="1" dirty="0">
                <a:solidFill>
                  <a:srgbClr val="FF0000"/>
                </a:solidFill>
                <a:latin typeface="Andalus" pitchFamily="18" charset="-78"/>
                <a:cs typeface="Andalus" pitchFamily="18" charset="-78"/>
              </a:rPr>
              <a:t>Twenty-one,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the </a:t>
            </a:r>
            <a:r>
              <a:rPr lang="en-US" sz="1500" b="1" dirty="0">
                <a:solidFill>
                  <a:srgbClr val="FF0000"/>
                </a:solidFill>
                <a:latin typeface="Andalus" pitchFamily="18" charset="-78"/>
                <a:cs typeface="Andalus" pitchFamily="18" charset="-78"/>
              </a:rPr>
              <a:t>alcohol ban is done</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Twenty-two,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presidential </a:t>
            </a:r>
            <a:r>
              <a:rPr lang="en-US" sz="1500" b="1" dirty="0">
                <a:solidFill>
                  <a:srgbClr val="FF0000"/>
                </a:solidFill>
                <a:latin typeface="Andalus" pitchFamily="18" charset="-78"/>
                <a:cs typeface="Andalus" pitchFamily="18" charset="-78"/>
              </a:rPr>
              <a:t>terms are two</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Twenty-three,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you </a:t>
            </a:r>
            <a:r>
              <a:rPr lang="en-US" sz="1500" b="1" dirty="0">
                <a:solidFill>
                  <a:srgbClr val="FF0000"/>
                </a:solidFill>
                <a:latin typeface="Andalus" pitchFamily="18" charset="-78"/>
                <a:cs typeface="Andalus" pitchFamily="18" charset="-78"/>
              </a:rPr>
              <a:t>can vote in D.C.</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Twenty-four,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taxing </a:t>
            </a:r>
            <a:r>
              <a:rPr lang="en-US" sz="1500" b="1" dirty="0">
                <a:solidFill>
                  <a:srgbClr val="FF0000"/>
                </a:solidFill>
                <a:latin typeface="Andalus" pitchFamily="18" charset="-78"/>
                <a:cs typeface="Andalus" pitchFamily="18" charset="-78"/>
              </a:rPr>
              <a:t>polls are no more</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Twenty-five,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who </a:t>
            </a:r>
            <a:r>
              <a:rPr lang="en-US" sz="1500" b="1" dirty="0">
                <a:solidFill>
                  <a:srgbClr val="FF0000"/>
                </a:solidFill>
                <a:latin typeface="Andalus" pitchFamily="18" charset="-78"/>
                <a:cs typeface="Andalus" pitchFamily="18" charset="-78"/>
              </a:rPr>
              <a:t>is next if the president dies</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Twenty-six,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voting </a:t>
            </a:r>
            <a:r>
              <a:rPr lang="en-US" sz="1500" b="1" dirty="0">
                <a:solidFill>
                  <a:srgbClr val="FF0000"/>
                </a:solidFill>
                <a:latin typeface="Andalus" pitchFamily="18" charset="-78"/>
                <a:cs typeface="Andalus" pitchFamily="18" charset="-78"/>
              </a:rPr>
              <a:t>at eighteen is fixed</a:t>
            </a:r>
          </a:p>
          <a:p>
            <a:endParaRPr lang="en-US" sz="1500" b="1" dirty="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Twenty-seven, </a:t>
            </a:r>
            <a:endParaRPr lang="en-US" sz="1500" b="1" dirty="0" smtClean="0">
              <a:solidFill>
                <a:srgbClr val="FF0000"/>
              </a:solidFill>
              <a:latin typeface="Andalus" pitchFamily="18" charset="-78"/>
              <a:cs typeface="Andalus" pitchFamily="18" charset="-78"/>
            </a:endParaRPr>
          </a:p>
          <a:p>
            <a:r>
              <a:rPr lang="en-US" sz="1500" b="1" dirty="0">
                <a:solidFill>
                  <a:srgbClr val="FF0000"/>
                </a:solidFill>
                <a:latin typeface="Andalus" pitchFamily="18" charset="-78"/>
                <a:cs typeface="Andalus" pitchFamily="18" charset="-78"/>
              </a:rPr>
              <a:t>	</a:t>
            </a:r>
            <a:r>
              <a:rPr lang="en-US" sz="1500" b="1" dirty="0" smtClean="0">
                <a:solidFill>
                  <a:srgbClr val="FF0000"/>
                </a:solidFill>
                <a:latin typeface="Andalus" pitchFamily="18" charset="-78"/>
                <a:cs typeface="Andalus" pitchFamily="18" charset="-78"/>
              </a:rPr>
              <a:t>no </a:t>
            </a:r>
            <a:r>
              <a:rPr lang="en-US" sz="1500" b="1" dirty="0">
                <a:solidFill>
                  <a:srgbClr val="FF0000"/>
                </a:solidFill>
                <a:latin typeface="Andalus" pitchFamily="18" charset="-78"/>
                <a:cs typeface="Andalus" pitchFamily="18" charset="-78"/>
              </a:rPr>
              <a:t>raise for Senator </a:t>
            </a:r>
            <a:r>
              <a:rPr lang="en-US" sz="1500" b="1" dirty="0" smtClean="0">
                <a:solidFill>
                  <a:srgbClr val="FF0000"/>
                </a:solidFill>
                <a:latin typeface="Andalus" pitchFamily="18" charset="-78"/>
                <a:cs typeface="Andalus" pitchFamily="18" charset="-78"/>
              </a:rPr>
              <a:t>Kevin</a:t>
            </a:r>
            <a:endParaRPr lang="en-US" sz="1500" b="1" dirty="0">
              <a:solidFill>
                <a:srgbClr val="FF0000"/>
              </a:solidFill>
              <a:latin typeface="Andalus" pitchFamily="18" charset="-78"/>
              <a:cs typeface="Andalus" pitchFamily="18" charset="-78"/>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458397098"/>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1000"/>
                                        <p:tgtEl>
                                          <p:spTgt spid="4">
                                            <p:txEl>
                                              <p:pRg st="9" end="9"/>
                                            </p:txEl>
                                          </p:spTgt>
                                        </p:tgtEl>
                                      </p:cBhvr>
                                    </p:animEffect>
                                    <p:anim calcmode="lin" valueType="num">
                                      <p:cBhvr>
                                        <p:cTn id="6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10" end="10"/>
                                            </p:txEl>
                                          </p:spTgt>
                                        </p:tgtEl>
                                        <p:attrNameLst>
                                          <p:attrName>style.visibility</p:attrName>
                                        </p:attrNameLst>
                                      </p:cBhvr>
                                      <p:to>
                                        <p:strVal val="visible"/>
                                      </p:to>
                                    </p:set>
                                    <p:animEffect transition="in" filter="fade">
                                      <p:cBhvr>
                                        <p:cTn id="74" dur="1000"/>
                                        <p:tgtEl>
                                          <p:spTgt spid="4">
                                            <p:txEl>
                                              <p:pRg st="10" end="10"/>
                                            </p:txEl>
                                          </p:spTgt>
                                        </p:tgtEl>
                                      </p:cBhvr>
                                    </p:animEffect>
                                    <p:anim calcmode="lin" valueType="num">
                                      <p:cBhvr>
                                        <p:cTn id="7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12" end="12"/>
                                            </p:txEl>
                                          </p:spTgt>
                                        </p:tgtEl>
                                        <p:attrNameLst>
                                          <p:attrName>style.visibility</p:attrName>
                                        </p:attrNameLst>
                                      </p:cBhvr>
                                      <p:to>
                                        <p:strVal val="visible"/>
                                      </p:to>
                                    </p:set>
                                    <p:animEffect transition="in" filter="fade">
                                      <p:cBhvr>
                                        <p:cTn id="81" dur="1000"/>
                                        <p:tgtEl>
                                          <p:spTgt spid="4">
                                            <p:txEl>
                                              <p:pRg st="12" end="12"/>
                                            </p:txEl>
                                          </p:spTgt>
                                        </p:tgtEl>
                                      </p:cBhvr>
                                    </p:animEffect>
                                    <p:anim calcmode="lin" valueType="num">
                                      <p:cBhvr>
                                        <p:cTn id="8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
                                            <p:txEl>
                                              <p:pRg st="13" end="13"/>
                                            </p:txEl>
                                          </p:spTgt>
                                        </p:tgtEl>
                                        <p:attrNameLst>
                                          <p:attrName>style.visibility</p:attrName>
                                        </p:attrNameLst>
                                      </p:cBhvr>
                                      <p:to>
                                        <p:strVal val="visible"/>
                                      </p:to>
                                    </p:set>
                                    <p:animEffect transition="in" filter="fade">
                                      <p:cBhvr>
                                        <p:cTn id="88" dur="1000"/>
                                        <p:tgtEl>
                                          <p:spTgt spid="4">
                                            <p:txEl>
                                              <p:pRg st="13" end="13"/>
                                            </p:txEl>
                                          </p:spTgt>
                                        </p:tgtEl>
                                      </p:cBhvr>
                                    </p:animEffect>
                                    <p:anim calcmode="lin" valueType="num">
                                      <p:cBhvr>
                                        <p:cTn id="8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
                                            <p:txEl>
                                              <p:pRg st="15" end="15"/>
                                            </p:txEl>
                                          </p:spTgt>
                                        </p:tgtEl>
                                        <p:attrNameLst>
                                          <p:attrName>style.visibility</p:attrName>
                                        </p:attrNameLst>
                                      </p:cBhvr>
                                      <p:to>
                                        <p:strVal val="visible"/>
                                      </p:to>
                                    </p:set>
                                    <p:animEffect transition="in" filter="fade">
                                      <p:cBhvr>
                                        <p:cTn id="95" dur="1000"/>
                                        <p:tgtEl>
                                          <p:spTgt spid="4">
                                            <p:txEl>
                                              <p:pRg st="15" end="15"/>
                                            </p:txEl>
                                          </p:spTgt>
                                        </p:tgtEl>
                                      </p:cBhvr>
                                    </p:animEffect>
                                    <p:anim calcmode="lin" valueType="num">
                                      <p:cBhvr>
                                        <p:cTn id="96"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4">
                                            <p:txEl>
                                              <p:pRg st="16" end="16"/>
                                            </p:txEl>
                                          </p:spTgt>
                                        </p:tgtEl>
                                        <p:attrNameLst>
                                          <p:attrName>style.visibility</p:attrName>
                                        </p:attrNameLst>
                                      </p:cBhvr>
                                      <p:to>
                                        <p:strVal val="visible"/>
                                      </p:to>
                                    </p:set>
                                    <p:animEffect transition="in" filter="fade">
                                      <p:cBhvr>
                                        <p:cTn id="102" dur="1000"/>
                                        <p:tgtEl>
                                          <p:spTgt spid="4">
                                            <p:txEl>
                                              <p:pRg st="16" end="16"/>
                                            </p:txEl>
                                          </p:spTgt>
                                        </p:tgtEl>
                                      </p:cBhvr>
                                    </p:animEffect>
                                    <p:anim calcmode="lin" valueType="num">
                                      <p:cBhvr>
                                        <p:cTn id="103"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4">
                                            <p:txEl>
                                              <p:pRg st="18" end="18"/>
                                            </p:txEl>
                                          </p:spTgt>
                                        </p:tgtEl>
                                        <p:attrNameLst>
                                          <p:attrName>style.visibility</p:attrName>
                                        </p:attrNameLst>
                                      </p:cBhvr>
                                      <p:to>
                                        <p:strVal val="visible"/>
                                      </p:to>
                                    </p:set>
                                    <p:animEffect transition="in" filter="fade">
                                      <p:cBhvr>
                                        <p:cTn id="109" dur="1000"/>
                                        <p:tgtEl>
                                          <p:spTgt spid="4">
                                            <p:txEl>
                                              <p:pRg st="18" end="18"/>
                                            </p:txEl>
                                          </p:spTgt>
                                        </p:tgtEl>
                                      </p:cBhvr>
                                    </p:animEffect>
                                    <p:anim calcmode="lin" valueType="num">
                                      <p:cBhvr>
                                        <p:cTn id="110"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4">
                                            <p:txEl>
                                              <p:pRg st="19" end="19"/>
                                            </p:txEl>
                                          </p:spTgt>
                                        </p:tgtEl>
                                        <p:attrNameLst>
                                          <p:attrName>style.visibility</p:attrName>
                                        </p:attrNameLst>
                                      </p:cBhvr>
                                      <p:to>
                                        <p:strVal val="visible"/>
                                      </p:to>
                                    </p:set>
                                    <p:animEffect transition="in" filter="fade">
                                      <p:cBhvr>
                                        <p:cTn id="116" dur="1000"/>
                                        <p:tgtEl>
                                          <p:spTgt spid="4">
                                            <p:txEl>
                                              <p:pRg st="19" end="19"/>
                                            </p:txEl>
                                          </p:spTgt>
                                        </p:tgtEl>
                                      </p:cBhvr>
                                    </p:animEffect>
                                    <p:anim calcmode="lin" valueType="num">
                                      <p:cBhvr>
                                        <p:cTn id="117"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914400"/>
          </a:xfrm>
          <a:solidFill>
            <a:srgbClr val="00B0F0"/>
          </a:solidFill>
        </p:spPr>
        <p:txBody>
          <a:bodyPr>
            <a:noAutofit/>
          </a:bodyPr>
          <a:lstStyle/>
          <a:p>
            <a:r>
              <a:rPr lang="en-US" sz="3200" b="1" u="sng" dirty="0" smtClean="0">
                <a:solidFill>
                  <a:srgbClr val="C00000"/>
                </a:solidFill>
              </a:rPr>
              <a:t>Summary </a:t>
            </a:r>
            <a:r>
              <a:rPr lang="en-US" sz="3200" b="1" u="sng" dirty="0">
                <a:solidFill>
                  <a:srgbClr val="C00000"/>
                </a:solidFill>
              </a:rPr>
              <a:t>Of The Principles Of Government</a:t>
            </a:r>
            <a:br>
              <a:rPr lang="en-US" sz="3200" b="1" u="sng" dirty="0">
                <a:solidFill>
                  <a:srgbClr val="C00000"/>
                </a:solidFill>
              </a:rPr>
            </a:br>
            <a:r>
              <a:rPr lang="en-US" sz="2200" b="1" dirty="0">
                <a:solidFill>
                  <a:srgbClr val="C00000"/>
                </a:solidFill>
              </a:rPr>
              <a:t>[</a:t>
            </a:r>
            <a:r>
              <a:rPr lang="en-US" sz="2200" b="1" i="1" dirty="0">
                <a:solidFill>
                  <a:srgbClr val="C00000"/>
                </a:solidFill>
              </a:rPr>
              <a:t>WKBK No. 1: The American Constitution,</a:t>
            </a:r>
            <a:r>
              <a:rPr lang="en-US" sz="2200" b="1" dirty="0">
                <a:solidFill>
                  <a:srgbClr val="C00000"/>
                </a:solidFill>
              </a:rPr>
              <a:t> p. </a:t>
            </a:r>
            <a:r>
              <a:rPr lang="en-US" sz="2200" b="1" dirty="0" smtClean="0">
                <a:solidFill>
                  <a:srgbClr val="C00000"/>
                </a:solidFill>
              </a:rPr>
              <a:t>23]</a:t>
            </a:r>
            <a:endParaRPr lang="en-US" sz="2200" b="1" dirty="0" smtClean="0">
              <a:solidFill>
                <a:srgbClr val="002060"/>
              </a:solidFill>
            </a:endParaRPr>
          </a:p>
        </p:txBody>
      </p:sp>
      <p:sp>
        <p:nvSpPr>
          <p:cNvPr id="4" name="TextBox 3"/>
          <p:cNvSpPr txBox="1"/>
          <p:nvPr/>
        </p:nvSpPr>
        <p:spPr>
          <a:xfrm>
            <a:off x="762000" y="1683327"/>
            <a:ext cx="7696200" cy="4708981"/>
          </a:xfrm>
          <a:prstGeom prst="rect">
            <a:avLst/>
          </a:prstGeom>
          <a:solidFill>
            <a:srgbClr val="00B0F0"/>
          </a:solidFill>
        </p:spPr>
        <p:txBody>
          <a:bodyPr wrap="square" rtlCol="0">
            <a:spAutoFit/>
          </a:bodyPr>
          <a:lstStyle/>
          <a:p>
            <a:r>
              <a:rPr lang="en-US" sz="2000" b="1" dirty="0" smtClean="0">
                <a:solidFill>
                  <a:srgbClr val="FF0000"/>
                </a:solidFill>
                <a:latin typeface="Bodoni MT" pitchFamily="18" charset="0"/>
                <a:cs typeface="Andalus" pitchFamily="18" charset="-78"/>
              </a:rPr>
              <a:t>Federalism </a:t>
            </a:r>
            <a:r>
              <a:rPr lang="en-US" sz="2000" b="1" dirty="0">
                <a:solidFill>
                  <a:srgbClr val="FF0000"/>
                </a:solidFill>
                <a:latin typeface="Bodoni MT" pitchFamily="18" charset="0"/>
                <a:cs typeface="Andalus" pitchFamily="18" charset="-78"/>
              </a:rPr>
              <a:t>(Federal Over State)</a:t>
            </a: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Limited </a:t>
            </a:r>
            <a:r>
              <a:rPr lang="en-US" sz="2000" b="1" dirty="0">
                <a:solidFill>
                  <a:srgbClr val="FF0000"/>
                </a:solidFill>
                <a:latin typeface="Bodoni MT" pitchFamily="18" charset="0"/>
                <a:cs typeface="Andalus" pitchFamily="18" charset="-78"/>
              </a:rPr>
              <a:t>Government</a:t>
            </a: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Individual </a:t>
            </a:r>
            <a:r>
              <a:rPr lang="en-US" sz="2000" b="1" dirty="0">
                <a:solidFill>
                  <a:srgbClr val="FF0000"/>
                </a:solidFill>
                <a:latin typeface="Bodoni MT" pitchFamily="18" charset="0"/>
                <a:cs typeface="Andalus" pitchFamily="18" charset="-78"/>
              </a:rPr>
              <a:t>Rights</a:t>
            </a: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Popular </a:t>
            </a:r>
            <a:r>
              <a:rPr lang="en-US" sz="2000" b="1" dirty="0">
                <a:solidFill>
                  <a:srgbClr val="FF0000"/>
                </a:solidFill>
                <a:latin typeface="Bodoni MT" pitchFamily="18" charset="0"/>
                <a:cs typeface="Andalus" pitchFamily="18" charset="-78"/>
              </a:rPr>
              <a:t>Sovereignty</a:t>
            </a: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Republicanism</a:t>
            </a:r>
            <a:endParaRPr lang="en-US" sz="2000" b="1" dirty="0">
              <a:solidFill>
                <a:srgbClr val="FF0000"/>
              </a:solidFill>
              <a:latin typeface="Bodoni MT" pitchFamily="18" charset="0"/>
              <a:cs typeface="Andalus" pitchFamily="18" charset="-78"/>
            </a:endParaRP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Checks </a:t>
            </a:r>
            <a:r>
              <a:rPr lang="en-US" sz="2000" b="1" dirty="0">
                <a:solidFill>
                  <a:srgbClr val="FF0000"/>
                </a:solidFill>
                <a:latin typeface="Bodoni MT" pitchFamily="18" charset="0"/>
                <a:cs typeface="Andalus" pitchFamily="18" charset="-78"/>
              </a:rPr>
              <a:t>&amp; Balances</a:t>
            </a: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	Separation </a:t>
            </a:r>
            <a:r>
              <a:rPr lang="en-US" sz="2000" b="1" dirty="0">
                <a:solidFill>
                  <a:srgbClr val="FF0000"/>
                </a:solidFill>
                <a:latin typeface="Bodoni MT" pitchFamily="18" charset="0"/>
                <a:cs typeface="Andalus" pitchFamily="18" charset="-78"/>
              </a:rPr>
              <a:t>Of </a:t>
            </a:r>
            <a:r>
              <a:rPr lang="en-US" sz="2000" b="1" dirty="0" smtClean="0">
                <a:solidFill>
                  <a:srgbClr val="FF0000"/>
                </a:solidFill>
                <a:latin typeface="Bodoni MT" pitchFamily="18" charset="0"/>
                <a:cs typeface="Andalus" pitchFamily="18" charset="-78"/>
              </a:rPr>
              <a:t>Powers (Legislative, Executive, Judicial)</a:t>
            </a:r>
            <a:endParaRPr lang="en-US" sz="2000" b="1" dirty="0">
              <a:solidFill>
                <a:srgbClr val="FF0000"/>
              </a:solidFill>
              <a:latin typeface="Bodoni MT" pitchFamily="18" charset="0"/>
              <a:cs typeface="Andalus" pitchFamily="18" charset="-78"/>
            </a:endParaRPr>
          </a:p>
          <a:p>
            <a:endParaRPr lang="en-US" sz="2000" b="1" dirty="0">
              <a:solidFill>
                <a:srgbClr val="FF0000"/>
              </a:solidFill>
              <a:latin typeface="Bodoni MT" pitchFamily="18" charset="0"/>
              <a:cs typeface="Andalus" pitchFamily="18" charset="-78"/>
            </a:endParaRPr>
          </a:p>
          <a:p>
            <a:r>
              <a:rPr lang="en-US" sz="2000" b="1" dirty="0" smtClean="0">
                <a:solidFill>
                  <a:srgbClr val="FF0000"/>
                </a:solidFill>
                <a:latin typeface="Bodoni MT" pitchFamily="18" charset="0"/>
                <a:cs typeface="Andalus" pitchFamily="18" charset="-78"/>
              </a:rPr>
              <a:t>Judicial Review (Marbury versus Madison, 1803)</a:t>
            </a:r>
            <a:endParaRPr lang="en-US" sz="2000" b="1" dirty="0">
              <a:solidFill>
                <a:srgbClr val="FF0000"/>
              </a:solidFill>
              <a:latin typeface="Bodoni MT" pitchFamily="18" charset="0"/>
              <a:cs typeface="Andalus" pitchFamily="18" charset="-78"/>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50609893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anim calcmode="lin" valueType="num">
                                      <p:cBhvr>
                                        <p:cTn id="6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14" end="14"/>
                                            </p:txEl>
                                          </p:spTgt>
                                        </p:tgtEl>
                                        <p:attrNameLst>
                                          <p:attrName>style.visibility</p:attrName>
                                        </p:attrNameLst>
                                      </p:cBhvr>
                                      <p:to>
                                        <p:strVal val="visible"/>
                                      </p:to>
                                    </p:set>
                                    <p:animEffect transition="in" filter="fade">
                                      <p:cBhvr>
                                        <p:cTn id="74" dur="1000"/>
                                        <p:tgtEl>
                                          <p:spTgt spid="4">
                                            <p:txEl>
                                              <p:pRg st="14" end="14"/>
                                            </p:txEl>
                                          </p:spTgt>
                                        </p:tgtEl>
                                      </p:cBhvr>
                                    </p:animEffect>
                                    <p:anim calcmode="lin" valueType="num">
                                      <p:cBhvr>
                                        <p:cTn id="7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FFFF00"/>
          </a:solidFill>
        </p:spPr>
        <p:txBody>
          <a:bodyPr>
            <a:normAutofit fontScale="90000"/>
          </a:bodyPr>
          <a:lstStyle/>
          <a:p>
            <a:r>
              <a:rPr lang="en-US" b="1" dirty="0">
                <a:solidFill>
                  <a:srgbClr val="00B0F0"/>
                </a:solidFill>
              </a:rPr>
              <a:t>BEYOND LECTURES: </a:t>
            </a:r>
            <a:br>
              <a:rPr lang="en-US" b="1" dirty="0">
                <a:solidFill>
                  <a:srgbClr val="00B0F0"/>
                </a:solidFill>
              </a:rPr>
            </a:br>
            <a:r>
              <a:rPr lang="en-US" sz="4000" b="1" dirty="0">
                <a:solidFill>
                  <a:srgbClr val="00B0F0"/>
                </a:solidFill>
              </a:rPr>
              <a:t>LEARNING HISTORY THROUGH </a:t>
            </a:r>
            <a:br>
              <a:rPr lang="en-US" sz="4000" b="1" dirty="0">
                <a:solidFill>
                  <a:srgbClr val="00B0F0"/>
                </a:solidFill>
              </a:rPr>
            </a:br>
            <a:r>
              <a:rPr lang="en-US" sz="4000" b="1" dirty="0">
                <a:solidFill>
                  <a:srgbClr val="00B0F0"/>
                </a:solidFill>
              </a:rPr>
              <a:t>HAND GESTURES, SONGS, AND PHRASES</a:t>
            </a:r>
          </a:p>
        </p:txBody>
      </p:sp>
      <p:sp>
        <p:nvSpPr>
          <p:cNvPr id="3" name="Content Placeholder 2"/>
          <p:cNvSpPr>
            <a:spLocks noGrp="1"/>
          </p:cNvSpPr>
          <p:nvPr>
            <p:ph idx="1"/>
          </p:nvPr>
        </p:nvSpPr>
        <p:spPr>
          <a:xfrm>
            <a:off x="457200" y="2286000"/>
            <a:ext cx="8229600" cy="4114800"/>
          </a:xfrm>
          <a:solidFill>
            <a:schemeClr val="accent2">
              <a:lumMod val="75000"/>
            </a:schemeClr>
          </a:solidFill>
        </p:spPr>
        <p:txBody>
          <a:bodyPr>
            <a:normAutofit/>
          </a:bodyPr>
          <a:lstStyle/>
          <a:p>
            <a:pPr marL="0" indent="0" algn="ctr">
              <a:spcBef>
                <a:spcPts val="0"/>
              </a:spcBef>
              <a:buNone/>
            </a:pPr>
            <a:r>
              <a:rPr lang="en-US" b="1" u="sng" dirty="0" smtClean="0">
                <a:solidFill>
                  <a:schemeClr val="bg1"/>
                </a:solidFill>
              </a:rPr>
              <a:t>OBJECTIVE: </a:t>
            </a:r>
          </a:p>
          <a:p>
            <a:pPr marL="0" indent="0" algn="ctr">
              <a:spcBef>
                <a:spcPts val="0"/>
              </a:spcBef>
              <a:buNone/>
            </a:pPr>
            <a:r>
              <a:rPr lang="en-US" dirty="0" smtClean="0">
                <a:solidFill>
                  <a:schemeClr val="bg1"/>
                </a:solidFill>
              </a:rPr>
              <a:t>During this session, participants will be </a:t>
            </a:r>
          </a:p>
          <a:p>
            <a:pPr marL="0" indent="0" algn="ctr">
              <a:spcBef>
                <a:spcPts val="0"/>
              </a:spcBef>
              <a:buNone/>
            </a:pPr>
            <a:r>
              <a:rPr lang="en-US" dirty="0" smtClean="0">
                <a:solidFill>
                  <a:schemeClr val="bg1"/>
                </a:solidFill>
              </a:rPr>
              <a:t>re-introduced to the 13 Colonies, </a:t>
            </a:r>
          </a:p>
          <a:p>
            <a:pPr marL="0" indent="0" algn="ctr">
              <a:spcBef>
                <a:spcPts val="0"/>
              </a:spcBef>
              <a:buNone/>
            </a:pPr>
            <a:r>
              <a:rPr lang="en-US" dirty="0" smtClean="0">
                <a:solidFill>
                  <a:schemeClr val="bg1"/>
                </a:solidFill>
              </a:rPr>
              <a:t>the US Constitution, the Bill of Rights, </a:t>
            </a:r>
          </a:p>
          <a:p>
            <a:pPr marL="0" indent="0" algn="ctr">
              <a:spcBef>
                <a:spcPts val="0"/>
              </a:spcBef>
              <a:buNone/>
            </a:pPr>
            <a:r>
              <a:rPr lang="en-US" dirty="0" smtClean="0">
                <a:solidFill>
                  <a:schemeClr val="bg1"/>
                </a:solidFill>
              </a:rPr>
              <a:t>Amendments 11-27, the Principles of Government, and even the Presidents through </a:t>
            </a:r>
          </a:p>
          <a:p>
            <a:pPr marL="0" indent="0" algn="ctr">
              <a:spcBef>
                <a:spcPts val="0"/>
              </a:spcBef>
              <a:buNone/>
            </a:pPr>
            <a:r>
              <a:rPr lang="en-US" dirty="0" smtClean="0">
                <a:solidFill>
                  <a:schemeClr val="bg1"/>
                </a:solidFill>
              </a:rPr>
              <a:t>“Hand Gestures, Songs, And Phrases.”</a:t>
            </a:r>
          </a:p>
          <a:p>
            <a:pPr marL="0" indent="0">
              <a:spcBef>
                <a:spcPts val="0"/>
              </a:spcBef>
              <a:buNone/>
            </a:pPr>
            <a:endParaRPr lang="en-US" dirty="0"/>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1917586298"/>
      </p:ext>
    </p:extLst>
  </p:cSld>
  <p:clrMapOvr>
    <a:masterClrMapping/>
  </p:clrMapOvr>
  <p:transition spd="slow">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762000"/>
          </a:xfrm>
          <a:solidFill>
            <a:srgbClr val="FFFF00"/>
          </a:solidFill>
        </p:spPr>
        <p:txBody>
          <a:bodyPr>
            <a:noAutofit/>
          </a:bodyPr>
          <a:lstStyle/>
          <a:p>
            <a:r>
              <a:rPr lang="en-US" sz="3200" b="1" u="sng" dirty="0" smtClean="0">
                <a:solidFill>
                  <a:srgbClr val="C00000"/>
                </a:solidFill>
              </a:rPr>
              <a:t>The </a:t>
            </a:r>
            <a:r>
              <a:rPr lang="en-US" sz="3200" b="1" u="sng" dirty="0">
                <a:solidFill>
                  <a:srgbClr val="C00000"/>
                </a:solidFill>
              </a:rPr>
              <a:t>Presidents </a:t>
            </a:r>
            <a:r>
              <a:rPr lang="en-US" sz="3200" b="1" u="sng" dirty="0" smtClean="0">
                <a:solidFill>
                  <a:srgbClr val="C00000"/>
                </a:solidFill>
              </a:rPr>
              <a:t>1-18 Song </a:t>
            </a:r>
            <a:r>
              <a:rPr lang="en-US" sz="3200" b="1" dirty="0" smtClean="0">
                <a:solidFill>
                  <a:srgbClr val="C00000"/>
                </a:solidFill>
              </a:rPr>
              <a:t>(1789-1877</a:t>
            </a:r>
            <a:r>
              <a:rPr lang="en-US" sz="3200" b="1" dirty="0">
                <a:solidFill>
                  <a:srgbClr val="C00000"/>
                </a:solidFill>
              </a:rPr>
              <a:t>) </a:t>
            </a:r>
            <a:r>
              <a:rPr lang="en-US" sz="2200" b="1" dirty="0">
                <a:solidFill>
                  <a:srgbClr val="C00000"/>
                </a:solidFill>
              </a:rPr>
              <a:t/>
            </a:r>
            <a:br>
              <a:rPr lang="en-US" sz="2200" b="1" dirty="0">
                <a:solidFill>
                  <a:srgbClr val="C00000"/>
                </a:solidFill>
              </a:rPr>
            </a:br>
            <a:r>
              <a:rPr lang="en-US" sz="2200" b="1" dirty="0" smtClean="0">
                <a:solidFill>
                  <a:srgbClr val="C00000"/>
                </a:solidFill>
              </a:rPr>
              <a:t>[</a:t>
            </a:r>
            <a:r>
              <a:rPr lang="en-US" sz="2200" b="1" i="1" dirty="0" smtClean="0">
                <a:solidFill>
                  <a:srgbClr val="C00000"/>
                </a:solidFill>
              </a:rPr>
              <a:t>WKBK No. 2: History </a:t>
            </a:r>
            <a:r>
              <a:rPr lang="en-US" sz="2200" b="1" i="1" dirty="0">
                <a:solidFill>
                  <a:srgbClr val="C00000"/>
                </a:solidFill>
              </a:rPr>
              <a:t>Through </a:t>
            </a:r>
            <a:r>
              <a:rPr lang="en-US" sz="2200" b="1" i="1" dirty="0" smtClean="0">
                <a:solidFill>
                  <a:srgbClr val="C00000"/>
                </a:solidFill>
              </a:rPr>
              <a:t>Songs, </a:t>
            </a:r>
            <a:r>
              <a:rPr lang="en-US" sz="2200" b="1" dirty="0">
                <a:solidFill>
                  <a:srgbClr val="C00000"/>
                </a:solidFill>
              </a:rPr>
              <a:t>p. </a:t>
            </a:r>
            <a:r>
              <a:rPr lang="en-US" sz="2200" b="1" dirty="0" smtClean="0">
                <a:solidFill>
                  <a:srgbClr val="C00000"/>
                </a:solidFill>
              </a:rPr>
              <a:t>18-19]</a:t>
            </a:r>
            <a:endParaRPr lang="en-US" b="1" dirty="0" smtClean="0">
              <a:solidFill>
                <a:srgbClr val="002060"/>
              </a:solidFill>
            </a:endParaRPr>
          </a:p>
        </p:txBody>
      </p:sp>
      <p:sp>
        <p:nvSpPr>
          <p:cNvPr id="3" name="TextBox 2"/>
          <p:cNvSpPr txBox="1"/>
          <p:nvPr/>
        </p:nvSpPr>
        <p:spPr>
          <a:xfrm>
            <a:off x="734291" y="1447800"/>
            <a:ext cx="7723910" cy="4478149"/>
          </a:xfrm>
          <a:prstGeom prst="rect">
            <a:avLst/>
          </a:prstGeom>
          <a:solidFill>
            <a:srgbClr val="FFFF00"/>
          </a:solidFill>
          <a:ln>
            <a:solidFill>
              <a:srgbClr val="FFFF00"/>
            </a:solidFill>
          </a:ln>
        </p:spPr>
        <p:txBody>
          <a:bodyPr wrap="square" numCol="2" rtlCol="0">
            <a:spAutoFit/>
          </a:bodyPr>
          <a:lstStyle/>
          <a:p>
            <a:r>
              <a:rPr lang="en-US" sz="1900" b="1" i="1" dirty="0">
                <a:latin typeface="Times New Roman" pitchFamily="18" charset="0"/>
                <a:cs typeface="Times New Roman" pitchFamily="18" charset="0"/>
              </a:rPr>
              <a:t>First there was George Washington</a:t>
            </a:r>
          </a:p>
          <a:p>
            <a:r>
              <a:rPr lang="en-US" sz="1900" b="1" i="1" dirty="0">
                <a:latin typeface="Times New Roman" pitchFamily="18" charset="0"/>
                <a:cs typeface="Times New Roman" pitchFamily="18" charset="0"/>
              </a:rPr>
              <a:t>In second came John Adams</a:t>
            </a:r>
          </a:p>
          <a:p>
            <a:r>
              <a:rPr lang="en-US" sz="1900" b="1" i="1" dirty="0">
                <a:latin typeface="Times New Roman" pitchFamily="18" charset="0"/>
                <a:cs typeface="Times New Roman" pitchFamily="18" charset="0"/>
              </a:rPr>
              <a:t>Then third was Thomas Jefferson</a:t>
            </a:r>
          </a:p>
          <a:p>
            <a:r>
              <a:rPr lang="en-US" sz="1900" b="1" i="1" dirty="0">
                <a:latin typeface="Times New Roman" pitchFamily="18" charset="0"/>
                <a:cs typeface="Times New Roman" pitchFamily="18" charset="0"/>
              </a:rPr>
              <a:t>And Fourth was James Madison</a:t>
            </a:r>
          </a:p>
          <a:p>
            <a:endParaRPr lang="en-US" sz="1900" b="1" i="1" dirty="0">
              <a:latin typeface="Times New Roman" pitchFamily="18" charset="0"/>
              <a:cs typeface="Times New Roman" pitchFamily="18" charset="0"/>
            </a:endParaRPr>
          </a:p>
          <a:p>
            <a:r>
              <a:rPr lang="en-US" sz="1900" b="1" i="1" dirty="0">
                <a:solidFill>
                  <a:srgbClr val="FF0000"/>
                </a:solidFill>
                <a:latin typeface="Times New Roman" pitchFamily="18" charset="0"/>
                <a:cs typeface="Times New Roman" pitchFamily="18" charset="0"/>
              </a:rPr>
              <a:t>James Monroe was the fifth</a:t>
            </a:r>
          </a:p>
          <a:p>
            <a:r>
              <a:rPr lang="en-US" sz="1900" b="1" i="1" dirty="0">
                <a:solidFill>
                  <a:srgbClr val="FF0000"/>
                </a:solidFill>
                <a:latin typeface="Times New Roman" pitchFamily="18" charset="0"/>
                <a:cs typeface="Times New Roman" pitchFamily="18" charset="0"/>
              </a:rPr>
              <a:t>Then John Quincy Adams</a:t>
            </a:r>
          </a:p>
          <a:p>
            <a:r>
              <a:rPr lang="en-US" sz="1900" b="1" i="1" dirty="0">
                <a:solidFill>
                  <a:srgbClr val="FF0000"/>
                </a:solidFill>
                <a:latin typeface="Times New Roman" pitchFamily="18" charset="0"/>
                <a:cs typeface="Times New Roman" pitchFamily="18" charset="0"/>
              </a:rPr>
              <a:t>Andrew Jackson was the seventh</a:t>
            </a:r>
          </a:p>
          <a:p>
            <a:r>
              <a:rPr lang="en-US" sz="1900" b="1" i="1" dirty="0">
                <a:solidFill>
                  <a:srgbClr val="FF0000"/>
                </a:solidFill>
                <a:latin typeface="Times New Roman" pitchFamily="18" charset="0"/>
                <a:cs typeface="Times New Roman" pitchFamily="18" charset="0"/>
              </a:rPr>
              <a:t>Then Martin Van Buren</a:t>
            </a:r>
          </a:p>
          <a:p>
            <a:endParaRPr lang="en-US" sz="1900" b="1" i="1" dirty="0">
              <a:latin typeface="Times New Roman" pitchFamily="18" charset="0"/>
              <a:cs typeface="Times New Roman" pitchFamily="18" charset="0"/>
            </a:endParaRPr>
          </a:p>
          <a:p>
            <a:r>
              <a:rPr lang="en-US" sz="1900" b="1" i="1" dirty="0">
                <a:latin typeface="Times New Roman" pitchFamily="18" charset="0"/>
                <a:cs typeface="Times New Roman" pitchFamily="18" charset="0"/>
              </a:rPr>
              <a:t>William Harrison was the ninth</a:t>
            </a:r>
          </a:p>
          <a:p>
            <a:r>
              <a:rPr lang="en-US" sz="1900" b="1" i="1" dirty="0">
                <a:latin typeface="Times New Roman" pitchFamily="18" charset="0"/>
                <a:cs typeface="Times New Roman" pitchFamily="18" charset="0"/>
              </a:rPr>
              <a:t>In tenth was John Tyler</a:t>
            </a:r>
          </a:p>
          <a:p>
            <a:r>
              <a:rPr lang="en-US" sz="1900" b="1" i="1" dirty="0">
                <a:latin typeface="Times New Roman" pitchFamily="18" charset="0"/>
                <a:cs typeface="Times New Roman" pitchFamily="18" charset="0"/>
              </a:rPr>
              <a:t>James K. Polk would be next</a:t>
            </a:r>
          </a:p>
          <a:p>
            <a:r>
              <a:rPr lang="en-US" sz="1900" b="1" i="1" dirty="0">
                <a:latin typeface="Times New Roman" pitchFamily="18" charset="0"/>
                <a:cs typeface="Times New Roman" pitchFamily="18" charset="0"/>
              </a:rPr>
              <a:t>And twelfth was Zachary </a:t>
            </a:r>
            <a:r>
              <a:rPr lang="en-US" sz="1900" b="1" i="1" dirty="0" smtClean="0">
                <a:latin typeface="Times New Roman" pitchFamily="18" charset="0"/>
                <a:cs typeface="Times New Roman" pitchFamily="18" charset="0"/>
              </a:rPr>
              <a:t>Taylor</a:t>
            </a:r>
          </a:p>
          <a:p>
            <a:endParaRPr lang="en-US" sz="1900" b="1" i="1" dirty="0">
              <a:latin typeface="Times New Roman" pitchFamily="18" charset="0"/>
              <a:cs typeface="Times New Roman" pitchFamily="18" charset="0"/>
            </a:endParaRPr>
          </a:p>
          <a:p>
            <a:r>
              <a:rPr lang="en-US" sz="1900" b="1" i="1" dirty="0">
                <a:latin typeface="Times New Roman" pitchFamily="18" charset="0"/>
                <a:cs typeface="Times New Roman" pitchFamily="18" charset="0"/>
              </a:rPr>
              <a:t>Milliard Fillmore was thirteen</a:t>
            </a:r>
          </a:p>
          <a:p>
            <a:r>
              <a:rPr lang="en-US" sz="1900" b="1" i="1" dirty="0">
                <a:latin typeface="Times New Roman" pitchFamily="18" charset="0"/>
                <a:cs typeface="Times New Roman" pitchFamily="18" charset="0"/>
              </a:rPr>
              <a:t>Followed by Franklin Pierce</a:t>
            </a:r>
          </a:p>
          <a:p>
            <a:r>
              <a:rPr lang="en-US" sz="1900" b="1" i="1" dirty="0">
                <a:latin typeface="Times New Roman" pitchFamily="18" charset="0"/>
                <a:cs typeface="Times New Roman" pitchFamily="18" charset="0"/>
              </a:rPr>
              <a:t>James Buchannan was Fifteen</a:t>
            </a:r>
          </a:p>
          <a:p>
            <a:r>
              <a:rPr lang="en-US" sz="1900" b="1" i="1" dirty="0">
                <a:latin typeface="Times New Roman" pitchFamily="18" charset="0"/>
                <a:cs typeface="Times New Roman" pitchFamily="18" charset="0"/>
              </a:rPr>
              <a:t>Sixteen is </a:t>
            </a:r>
            <a:r>
              <a:rPr lang="en-US" sz="1900" b="1" i="1" dirty="0" err="1">
                <a:latin typeface="Times New Roman" pitchFamily="18" charset="0"/>
                <a:cs typeface="Times New Roman" pitchFamily="18" charset="0"/>
              </a:rPr>
              <a:t>Ol</a:t>
            </a:r>
            <a:r>
              <a:rPr lang="en-US" sz="1900" b="1" i="1" dirty="0">
                <a:latin typeface="Times New Roman" pitchFamily="18" charset="0"/>
                <a:cs typeface="Times New Roman" pitchFamily="18" charset="0"/>
              </a:rPr>
              <a:t>’ Abe Lincoln</a:t>
            </a:r>
          </a:p>
          <a:p>
            <a:endParaRPr lang="en-US" sz="1900" b="1" i="1" dirty="0">
              <a:latin typeface="Times New Roman" pitchFamily="18" charset="0"/>
              <a:cs typeface="Times New Roman" pitchFamily="18" charset="0"/>
            </a:endParaRPr>
          </a:p>
          <a:p>
            <a:r>
              <a:rPr lang="en-US" sz="1900" b="1" i="1" dirty="0">
                <a:solidFill>
                  <a:srgbClr val="FF0000"/>
                </a:solidFill>
                <a:latin typeface="Times New Roman" pitchFamily="18" charset="0"/>
                <a:cs typeface="Times New Roman" pitchFamily="18" charset="0"/>
              </a:rPr>
              <a:t>There’s only two presidents left</a:t>
            </a:r>
          </a:p>
          <a:p>
            <a:r>
              <a:rPr lang="en-US" sz="1900" b="1" i="1" dirty="0">
                <a:solidFill>
                  <a:srgbClr val="FF0000"/>
                </a:solidFill>
                <a:latin typeface="Times New Roman" pitchFamily="18" charset="0"/>
                <a:cs typeface="Times New Roman" pitchFamily="18" charset="0"/>
              </a:rPr>
              <a:t>In seventeen, Andrew Johnson</a:t>
            </a:r>
          </a:p>
          <a:p>
            <a:r>
              <a:rPr lang="en-US" sz="1900" b="1" i="1" dirty="0">
                <a:solidFill>
                  <a:srgbClr val="FF0000"/>
                </a:solidFill>
                <a:latin typeface="Times New Roman" pitchFamily="18" charset="0"/>
                <a:cs typeface="Times New Roman" pitchFamily="18" charset="0"/>
              </a:rPr>
              <a:t>US Grant will be last </a:t>
            </a:r>
          </a:p>
          <a:p>
            <a:r>
              <a:rPr lang="en-US" sz="1900" b="1" i="1" dirty="0">
                <a:solidFill>
                  <a:srgbClr val="FF0000"/>
                </a:solidFill>
                <a:latin typeface="Times New Roman" pitchFamily="18" charset="0"/>
                <a:cs typeface="Times New Roman" pitchFamily="18" charset="0"/>
              </a:rPr>
              <a:t>Up to ‘Seventy-seven</a:t>
            </a:r>
          </a:p>
          <a:p>
            <a:endParaRPr lang="en-US" sz="1900" b="1" i="1" dirty="0">
              <a:latin typeface="Times New Roman" pitchFamily="18" charset="0"/>
              <a:cs typeface="Times New Roman" pitchFamily="18" charset="0"/>
            </a:endParaRPr>
          </a:p>
          <a:p>
            <a:r>
              <a:rPr lang="en-US" sz="1900" b="1" i="1" dirty="0">
                <a:latin typeface="Times New Roman" pitchFamily="18" charset="0"/>
                <a:cs typeface="Times New Roman" pitchFamily="18" charset="0"/>
              </a:rPr>
              <a:t>That is all the presidents </a:t>
            </a:r>
          </a:p>
          <a:p>
            <a:r>
              <a:rPr lang="en-US" sz="1900" b="1" i="1" dirty="0">
                <a:latin typeface="Times New Roman" pitchFamily="18" charset="0"/>
                <a:cs typeface="Times New Roman" pitchFamily="18" charset="0"/>
              </a:rPr>
              <a:t>Since 1789</a:t>
            </a:r>
          </a:p>
          <a:p>
            <a:r>
              <a:rPr lang="en-US" sz="1900" b="1" i="1" dirty="0">
                <a:latin typeface="Times New Roman" pitchFamily="18" charset="0"/>
                <a:cs typeface="Times New Roman" pitchFamily="18" charset="0"/>
              </a:rPr>
              <a:t>Up to number 18</a:t>
            </a:r>
          </a:p>
          <a:p>
            <a:r>
              <a:rPr lang="en-US" sz="1900" b="1" i="1" dirty="0">
                <a:latin typeface="Times New Roman" pitchFamily="18" charset="0"/>
                <a:cs typeface="Times New Roman" pitchFamily="18" charset="0"/>
              </a:rPr>
              <a:t>And that will be just fine</a:t>
            </a:r>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071614059"/>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par>
                          <p:cTn id="21" fill="hold">
                            <p:stCondLst>
                              <p:cond delay="1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6473"/>
            <a:ext cx="7592291" cy="914400"/>
          </a:xfrm>
          <a:solidFill>
            <a:srgbClr val="FFFF00"/>
          </a:solidFill>
        </p:spPr>
        <p:txBody>
          <a:bodyPr>
            <a:noAutofit/>
          </a:bodyPr>
          <a:lstStyle/>
          <a:p>
            <a:r>
              <a:rPr lang="en-US" sz="3200" b="1" u="sng" dirty="0" smtClean="0">
                <a:solidFill>
                  <a:srgbClr val="C00000"/>
                </a:solidFill>
              </a:rPr>
              <a:t>Manifest </a:t>
            </a:r>
            <a:r>
              <a:rPr lang="en-US" sz="3200" b="1" u="sng" dirty="0">
                <a:solidFill>
                  <a:srgbClr val="C00000"/>
                </a:solidFill>
              </a:rPr>
              <a:t>Destiny Song</a:t>
            </a:r>
            <a:br>
              <a:rPr lang="en-US" sz="3200" b="1" u="sng" dirty="0">
                <a:solidFill>
                  <a:srgbClr val="C00000"/>
                </a:solidFill>
              </a:rPr>
            </a:br>
            <a:r>
              <a:rPr lang="en-US" sz="2400" b="1" u="sng" dirty="0" smtClean="0">
                <a:solidFill>
                  <a:srgbClr val="C00000"/>
                </a:solidFill>
              </a:rPr>
              <a:t>[</a:t>
            </a:r>
            <a:r>
              <a:rPr lang="en-US" sz="2400" b="1" i="1" dirty="0" smtClean="0">
                <a:solidFill>
                  <a:srgbClr val="C00000"/>
                </a:solidFill>
              </a:rPr>
              <a:t>WKBK No. 2: History </a:t>
            </a:r>
            <a:r>
              <a:rPr lang="en-US" sz="2400" b="1" i="1" dirty="0">
                <a:solidFill>
                  <a:srgbClr val="C00000"/>
                </a:solidFill>
              </a:rPr>
              <a:t>Through </a:t>
            </a:r>
            <a:r>
              <a:rPr lang="en-US" sz="2400" b="1" i="1" dirty="0" smtClean="0">
                <a:solidFill>
                  <a:srgbClr val="C00000"/>
                </a:solidFill>
              </a:rPr>
              <a:t>Songs</a:t>
            </a:r>
            <a:r>
              <a:rPr lang="en-US" sz="2400" b="1" dirty="0" smtClean="0">
                <a:solidFill>
                  <a:srgbClr val="C00000"/>
                </a:solidFill>
              </a:rPr>
              <a:t>, </a:t>
            </a:r>
            <a:r>
              <a:rPr lang="en-US" sz="2400" b="1" dirty="0">
                <a:solidFill>
                  <a:srgbClr val="C00000"/>
                </a:solidFill>
              </a:rPr>
              <a:t>p. </a:t>
            </a:r>
            <a:r>
              <a:rPr lang="en-US" sz="2400" b="1" dirty="0" smtClean="0">
                <a:solidFill>
                  <a:srgbClr val="C00000"/>
                </a:solidFill>
              </a:rPr>
              <a:t>21] </a:t>
            </a:r>
            <a:endParaRPr lang="en-US" sz="2400" b="1" dirty="0" smtClean="0">
              <a:solidFill>
                <a:srgbClr val="002060"/>
              </a:solidFill>
            </a:endParaRPr>
          </a:p>
        </p:txBody>
      </p:sp>
      <p:sp>
        <p:nvSpPr>
          <p:cNvPr id="3" name="TextBox 2"/>
          <p:cNvSpPr txBox="1"/>
          <p:nvPr/>
        </p:nvSpPr>
        <p:spPr>
          <a:xfrm>
            <a:off x="734291" y="1447801"/>
            <a:ext cx="7647709" cy="4953000"/>
          </a:xfrm>
          <a:prstGeom prst="rect">
            <a:avLst/>
          </a:prstGeom>
          <a:solidFill>
            <a:srgbClr val="FFFF00"/>
          </a:solidFill>
        </p:spPr>
        <p:txBody>
          <a:bodyPr wrap="square" numCol="1" rtlCol="0">
            <a:spAutoFit/>
          </a:bodyPr>
          <a:lstStyle/>
          <a:p>
            <a:r>
              <a:rPr lang="en-US" sz="3600" b="1" i="1" dirty="0">
                <a:latin typeface="Times New Roman" pitchFamily="18" charset="0"/>
                <a:cs typeface="Times New Roman" pitchFamily="18" charset="0"/>
              </a:rPr>
              <a:t>The eyes of Texas are on Mexico</a:t>
            </a:r>
          </a:p>
          <a:p>
            <a:r>
              <a:rPr lang="en-US" sz="3600" b="1" i="1" dirty="0">
                <a:latin typeface="Times New Roman" pitchFamily="18" charset="0"/>
                <a:cs typeface="Times New Roman" pitchFamily="18" charset="0"/>
              </a:rPr>
              <a:t>Polk wants your land</a:t>
            </a:r>
          </a:p>
          <a:p>
            <a:r>
              <a:rPr lang="en-US" sz="3600" b="1" i="1" dirty="0">
                <a:latin typeface="Times New Roman" pitchFamily="18" charset="0"/>
                <a:cs typeface="Times New Roman" pitchFamily="18" charset="0"/>
              </a:rPr>
              <a:t>From ’46 to ’48 or so</a:t>
            </a:r>
          </a:p>
          <a:p>
            <a:r>
              <a:rPr lang="en-US" sz="3600" b="1" i="1" dirty="0">
                <a:latin typeface="Times New Roman" pitchFamily="18" charset="0"/>
                <a:cs typeface="Times New Roman" pitchFamily="18" charset="0"/>
              </a:rPr>
              <a:t>He disputes your boundaries</a:t>
            </a:r>
          </a:p>
          <a:p>
            <a:endParaRPr lang="en-US" sz="2400" b="1" i="1" dirty="0">
              <a:latin typeface="Times New Roman" pitchFamily="18" charset="0"/>
              <a:cs typeface="Times New Roman" pitchFamily="18" charset="0"/>
            </a:endParaRPr>
          </a:p>
          <a:p>
            <a:pPr algn="r"/>
            <a:r>
              <a:rPr lang="en-US" sz="3600" b="1" i="1" dirty="0">
                <a:latin typeface="Times New Roman" pitchFamily="18" charset="0"/>
                <a:cs typeface="Times New Roman" pitchFamily="18" charset="0"/>
              </a:rPr>
              <a:t>Do not think you can escape it</a:t>
            </a:r>
          </a:p>
          <a:p>
            <a:pPr algn="r"/>
            <a:r>
              <a:rPr lang="en-US" sz="3600" b="1" i="1" dirty="0">
                <a:latin typeface="Times New Roman" pitchFamily="18" charset="0"/>
                <a:cs typeface="Times New Roman" pitchFamily="18" charset="0"/>
              </a:rPr>
              <a:t>It’s the Manifest Destiny</a:t>
            </a:r>
          </a:p>
          <a:p>
            <a:pPr algn="r"/>
            <a:r>
              <a:rPr lang="en-US" sz="3600" b="1" i="1" dirty="0">
                <a:latin typeface="Times New Roman" pitchFamily="18" charset="0"/>
                <a:cs typeface="Times New Roman" pitchFamily="18" charset="0"/>
              </a:rPr>
              <a:t>To expand our borders</a:t>
            </a:r>
          </a:p>
          <a:p>
            <a:pPr algn="r"/>
            <a:r>
              <a:rPr lang="en-US" sz="3600" b="1" i="1" dirty="0">
                <a:latin typeface="Times New Roman" pitchFamily="18" charset="0"/>
                <a:cs typeface="Times New Roman" pitchFamily="18" charset="0"/>
              </a:rPr>
              <a:t>From sea to shining sea</a:t>
            </a:r>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133744101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par>
                          <p:cTn id="21" fill="hold">
                            <p:stCondLst>
                              <p:cond delay="1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762000"/>
          </a:xfrm>
          <a:solidFill>
            <a:srgbClr val="FFFF00"/>
          </a:solidFill>
        </p:spPr>
        <p:txBody>
          <a:bodyPr>
            <a:noAutofit/>
          </a:bodyPr>
          <a:lstStyle/>
          <a:p>
            <a:r>
              <a:rPr lang="en-US" sz="3200" b="1" u="sng" dirty="0" smtClean="0">
                <a:solidFill>
                  <a:srgbClr val="C00000"/>
                </a:solidFill>
              </a:rPr>
              <a:t>The </a:t>
            </a:r>
            <a:r>
              <a:rPr lang="en-US" sz="3200" b="1" u="sng" dirty="0">
                <a:solidFill>
                  <a:srgbClr val="C00000"/>
                </a:solidFill>
              </a:rPr>
              <a:t>Presidents </a:t>
            </a:r>
            <a:r>
              <a:rPr lang="en-US" sz="3200" b="1" u="sng" dirty="0" smtClean="0">
                <a:solidFill>
                  <a:srgbClr val="C00000"/>
                </a:solidFill>
              </a:rPr>
              <a:t>19-44 Song </a:t>
            </a:r>
            <a:r>
              <a:rPr lang="en-US" sz="3200" b="1" dirty="0" smtClean="0">
                <a:solidFill>
                  <a:srgbClr val="C00000"/>
                </a:solidFill>
              </a:rPr>
              <a:t>(1877-2016) </a:t>
            </a:r>
            <a:r>
              <a:rPr lang="en-US" sz="3200" b="1" dirty="0">
                <a:solidFill>
                  <a:srgbClr val="C00000"/>
                </a:solidFill>
              </a:rPr>
              <a:t/>
            </a:r>
            <a:br>
              <a:rPr lang="en-US" sz="3200" b="1" dirty="0">
                <a:solidFill>
                  <a:srgbClr val="C00000"/>
                </a:solidFill>
              </a:rPr>
            </a:br>
            <a:r>
              <a:rPr lang="en-US" sz="2200" b="1" dirty="0" smtClean="0">
                <a:solidFill>
                  <a:srgbClr val="C00000"/>
                </a:solidFill>
              </a:rPr>
              <a:t>[</a:t>
            </a:r>
            <a:r>
              <a:rPr lang="en-US" sz="2200" b="1" i="1" dirty="0" smtClean="0">
                <a:solidFill>
                  <a:srgbClr val="C00000"/>
                </a:solidFill>
              </a:rPr>
              <a:t>WKBK No. 2: History </a:t>
            </a:r>
            <a:r>
              <a:rPr lang="en-US" sz="2200" b="1" i="1" dirty="0">
                <a:solidFill>
                  <a:srgbClr val="C00000"/>
                </a:solidFill>
              </a:rPr>
              <a:t>Through </a:t>
            </a:r>
            <a:r>
              <a:rPr lang="en-US" sz="2200" b="1" i="1" dirty="0" smtClean="0">
                <a:solidFill>
                  <a:srgbClr val="C00000"/>
                </a:solidFill>
              </a:rPr>
              <a:t>Songs, </a:t>
            </a:r>
            <a:r>
              <a:rPr lang="en-US" sz="2200" b="1" dirty="0">
                <a:solidFill>
                  <a:srgbClr val="C00000"/>
                </a:solidFill>
              </a:rPr>
              <a:t>p. </a:t>
            </a:r>
            <a:r>
              <a:rPr lang="en-US" sz="2200" b="1" dirty="0" smtClean="0">
                <a:solidFill>
                  <a:srgbClr val="C00000"/>
                </a:solidFill>
              </a:rPr>
              <a:t>24-25]</a:t>
            </a:r>
            <a:endParaRPr lang="en-US" b="1" dirty="0" smtClean="0">
              <a:solidFill>
                <a:srgbClr val="002060"/>
              </a:solidFill>
            </a:endParaRPr>
          </a:p>
        </p:txBody>
      </p:sp>
      <p:sp>
        <p:nvSpPr>
          <p:cNvPr id="3" name="TextBox 2"/>
          <p:cNvSpPr txBox="1"/>
          <p:nvPr/>
        </p:nvSpPr>
        <p:spPr>
          <a:xfrm>
            <a:off x="762001" y="1350288"/>
            <a:ext cx="7772400" cy="4898112"/>
          </a:xfrm>
          <a:prstGeom prst="rect">
            <a:avLst/>
          </a:prstGeom>
          <a:solidFill>
            <a:srgbClr val="FFFF00"/>
          </a:solidFill>
          <a:ln>
            <a:solidFill>
              <a:srgbClr val="FFFF00"/>
            </a:solidFill>
          </a:ln>
        </p:spPr>
        <p:txBody>
          <a:bodyPr wrap="square" numCol="2" rtlCol="0">
            <a:spAutoFit/>
          </a:bodyPr>
          <a:lstStyle/>
          <a:p>
            <a:r>
              <a:rPr lang="en-US" b="1" i="1" dirty="0">
                <a:latin typeface="Times New Roman" pitchFamily="18" charset="0"/>
                <a:cs typeface="Times New Roman" pitchFamily="18" charset="0"/>
              </a:rPr>
              <a:t>Rutherford Hays was Nineteen</a:t>
            </a:r>
          </a:p>
          <a:p>
            <a:r>
              <a:rPr lang="en-US" b="1" i="1" dirty="0">
                <a:latin typeface="Times New Roman" pitchFamily="18" charset="0"/>
                <a:cs typeface="Times New Roman" pitchFamily="18" charset="0"/>
              </a:rPr>
              <a:t>Twenty was James Garfield  </a:t>
            </a:r>
          </a:p>
          <a:p>
            <a:r>
              <a:rPr lang="en-US" b="1" i="1" dirty="0">
                <a:latin typeface="Times New Roman" pitchFamily="18" charset="0"/>
                <a:cs typeface="Times New Roman" pitchFamily="18" charset="0"/>
              </a:rPr>
              <a:t>Chester Arthur was Twenty-One</a:t>
            </a:r>
          </a:p>
          <a:p>
            <a:r>
              <a:rPr lang="en-US" b="1" i="1" dirty="0">
                <a:latin typeface="Times New Roman" pitchFamily="18" charset="0"/>
                <a:cs typeface="Times New Roman" pitchFamily="18" charset="0"/>
              </a:rPr>
              <a:t>Grover Cleveland was Twenty-Two</a:t>
            </a:r>
          </a:p>
          <a:p>
            <a:endParaRPr lang="en-US" b="1" i="1" dirty="0">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With Ben Harrison Twenty-Three</a:t>
            </a:r>
          </a:p>
          <a:p>
            <a:r>
              <a:rPr lang="en-US" b="1" i="1" dirty="0">
                <a:solidFill>
                  <a:srgbClr val="FF0000"/>
                </a:solidFill>
                <a:latin typeface="Times New Roman" pitchFamily="18" charset="0"/>
                <a:cs typeface="Times New Roman" pitchFamily="18" charset="0"/>
              </a:rPr>
              <a:t>Then Cleveland repeats</a:t>
            </a:r>
          </a:p>
          <a:p>
            <a:r>
              <a:rPr lang="en-US" b="1" i="1" dirty="0">
                <a:solidFill>
                  <a:srgbClr val="FF0000"/>
                </a:solidFill>
                <a:latin typeface="Times New Roman" pitchFamily="18" charset="0"/>
                <a:cs typeface="Times New Roman" pitchFamily="18" charset="0"/>
              </a:rPr>
              <a:t>William McKinley, Twenty-Five</a:t>
            </a:r>
          </a:p>
          <a:p>
            <a:r>
              <a:rPr lang="en-US" b="1" i="1" dirty="0">
                <a:solidFill>
                  <a:srgbClr val="FF0000"/>
                </a:solidFill>
                <a:latin typeface="Times New Roman" pitchFamily="18" charset="0"/>
                <a:cs typeface="Times New Roman" pitchFamily="18" charset="0"/>
              </a:rPr>
              <a:t>Then Teddy Roosevelt </a:t>
            </a:r>
          </a:p>
          <a:p>
            <a:endParaRPr lang="en-US" b="1" i="1" dirty="0">
              <a:latin typeface="Times New Roman" pitchFamily="18" charset="0"/>
              <a:cs typeface="Times New Roman" pitchFamily="18" charset="0"/>
            </a:endParaRPr>
          </a:p>
          <a:p>
            <a:r>
              <a:rPr lang="en-US" b="1" i="1" dirty="0">
                <a:latin typeface="Times New Roman" pitchFamily="18" charset="0"/>
                <a:cs typeface="Times New Roman" pitchFamily="18" charset="0"/>
              </a:rPr>
              <a:t>William Taft was Twenty-Seven</a:t>
            </a:r>
          </a:p>
          <a:p>
            <a:r>
              <a:rPr lang="en-US" b="1" i="1" dirty="0">
                <a:latin typeface="Times New Roman" pitchFamily="18" charset="0"/>
                <a:cs typeface="Times New Roman" pitchFamily="18" charset="0"/>
              </a:rPr>
              <a:t>Woodrow Wilson was Twenty-Eight</a:t>
            </a:r>
          </a:p>
          <a:p>
            <a:r>
              <a:rPr lang="en-US" b="1" i="1" dirty="0">
                <a:latin typeface="Times New Roman" pitchFamily="18" charset="0"/>
                <a:cs typeface="Times New Roman" pitchFamily="18" charset="0"/>
              </a:rPr>
              <a:t>Warren Harding was Twenty-Nine</a:t>
            </a:r>
          </a:p>
          <a:p>
            <a:r>
              <a:rPr lang="en-US" b="1" i="1" dirty="0">
                <a:latin typeface="Times New Roman" pitchFamily="18" charset="0"/>
                <a:cs typeface="Times New Roman" pitchFamily="18" charset="0"/>
              </a:rPr>
              <a:t>Number Thirty was Calvin Coolidge </a:t>
            </a:r>
          </a:p>
          <a:p>
            <a:endParaRPr lang="en-US" b="1" i="1" dirty="0">
              <a:latin typeface="Times New Roman" pitchFamily="18" charset="0"/>
              <a:cs typeface="Times New Roman" pitchFamily="18" charset="0"/>
            </a:endParaRPr>
          </a:p>
          <a:p>
            <a:r>
              <a:rPr lang="en-US" b="1" i="1" dirty="0">
                <a:solidFill>
                  <a:srgbClr val="FF0000"/>
                </a:solidFill>
                <a:latin typeface="Times New Roman" pitchFamily="18" charset="0"/>
                <a:cs typeface="Times New Roman" pitchFamily="18" charset="0"/>
              </a:rPr>
              <a:t>Herbert Hoover is Thirty-One</a:t>
            </a:r>
          </a:p>
          <a:p>
            <a:r>
              <a:rPr lang="en-US" b="1" i="1" dirty="0">
                <a:solidFill>
                  <a:srgbClr val="FF0000"/>
                </a:solidFill>
                <a:latin typeface="Times New Roman" pitchFamily="18" charset="0"/>
                <a:cs typeface="Times New Roman" pitchFamily="18" charset="0"/>
              </a:rPr>
              <a:t>FDR is </a:t>
            </a:r>
            <a:r>
              <a:rPr lang="en-US" b="1" i="1" dirty="0" smtClean="0">
                <a:solidFill>
                  <a:srgbClr val="FF0000"/>
                </a:solidFill>
                <a:latin typeface="Times New Roman" pitchFamily="18" charset="0"/>
                <a:cs typeface="Times New Roman" pitchFamily="18" charset="0"/>
              </a:rPr>
              <a:t>Thirty-Two</a:t>
            </a:r>
            <a:endParaRPr lang="en-US" b="1" i="1" dirty="0">
              <a:solidFill>
                <a:srgbClr val="FF0000"/>
              </a:solidFill>
              <a:latin typeface="Times New Roman" pitchFamily="18" charset="0"/>
              <a:cs typeface="Times New Roman" pitchFamily="18" charset="0"/>
            </a:endParaRPr>
          </a:p>
          <a:p>
            <a:r>
              <a:rPr lang="en-US" b="1" i="1" dirty="0" smtClean="0">
                <a:solidFill>
                  <a:srgbClr val="FF0000"/>
                </a:solidFill>
                <a:latin typeface="Times New Roman" pitchFamily="18" charset="0"/>
                <a:cs typeface="Times New Roman" pitchFamily="18" charset="0"/>
              </a:rPr>
              <a:t>Harry </a:t>
            </a:r>
            <a:r>
              <a:rPr lang="en-US" b="1" i="1" dirty="0">
                <a:solidFill>
                  <a:srgbClr val="FF0000"/>
                </a:solidFill>
                <a:latin typeface="Times New Roman" pitchFamily="18" charset="0"/>
                <a:cs typeface="Times New Roman" pitchFamily="18" charset="0"/>
              </a:rPr>
              <a:t>Truman, Thirty-Three</a:t>
            </a:r>
          </a:p>
          <a:p>
            <a:r>
              <a:rPr lang="en-US" b="1" i="1" dirty="0">
                <a:solidFill>
                  <a:srgbClr val="FF0000"/>
                </a:solidFill>
                <a:latin typeface="Times New Roman" pitchFamily="18" charset="0"/>
                <a:cs typeface="Times New Roman" pitchFamily="18" charset="0"/>
              </a:rPr>
              <a:t>Eisenhower is Thirty-Four </a:t>
            </a:r>
          </a:p>
          <a:p>
            <a:endParaRPr lang="en-US" b="1" i="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JFK </a:t>
            </a:r>
            <a:r>
              <a:rPr lang="en-US" b="1" i="1" dirty="0">
                <a:latin typeface="Times New Roman" pitchFamily="18" charset="0"/>
                <a:cs typeface="Times New Roman" pitchFamily="18" charset="0"/>
              </a:rPr>
              <a:t>is Thirty-Five</a:t>
            </a:r>
          </a:p>
          <a:p>
            <a:r>
              <a:rPr lang="en-US" b="1" i="1" dirty="0">
                <a:latin typeface="Times New Roman" pitchFamily="18" charset="0"/>
                <a:cs typeface="Times New Roman" pitchFamily="18" charset="0"/>
              </a:rPr>
              <a:t>LBJ is Thirty-Six</a:t>
            </a:r>
          </a:p>
          <a:p>
            <a:r>
              <a:rPr lang="en-US" b="1" i="1" dirty="0">
                <a:latin typeface="Times New Roman" pitchFamily="18" charset="0"/>
                <a:cs typeface="Times New Roman" pitchFamily="18" charset="0"/>
              </a:rPr>
              <a:t>Nixon becomes number Thirty-Seven</a:t>
            </a:r>
          </a:p>
          <a:p>
            <a:r>
              <a:rPr lang="en-US" b="1" i="1" dirty="0">
                <a:latin typeface="Times New Roman" pitchFamily="18" charset="0"/>
                <a:cs typeface="Times New Roman" pitchFamily="18" charset="0"/>
              </a:rPr>
              <a:t>Gerald Ford number Thirty-Eight</a:t>
            </a:r>
          </a:p>
          <a:p>
            <a:endParaRPr lang="en-US" b="1" i="1" dirty="0" smtClean="0">
              <a:latin typeface="Times New Roman" pitchFamily="18" charset="0"/>
              <a:cs typeface="Times New Roman" pitchFamily="18" charset="0"/>
            </a:endParaRPr>
          </a:p>
          <a:p>
            <a:r>
              <a:rPr lang="en-US" b="1" i="1" dirty="0" smtClean="0">
                <a:solidFill>
                  <a:srgbClr val="FF0000"/>
                </a:solidFill>
                <a:latin typeface="Times New Roman" pitchFamily="18" charset="0"/>
                <a:cs typeface="Times New Roman" pitchFamily="18" charset="0"/>
              </a:rPr>
              <a:t>Jimmy </a:t>
            </a:r>
            <a:r>
              <a:rPr lang="en-US" b="1" i="1" dirty="0">
                <a:solidFill>
                  <a:srgbClr val="FF0000"/>
                </a:solidFill>
                <a:latin typeface="Times New Roman" pitchFamily="18" charset="0"/>
                <a:cs typeface="Times New Roman" pitchFamily="18" charset="0"/>
              </a:rPr>
              <a:t>Carter, Thirty-Nine</a:t>
            </a:r>
          </a:p>
          <a:p>
            <a:r>
              <a:rPr lang="en-US" b="1" i="1" dirty="0" smtClean="0">
                <a:solidFill>
                  <a:srgbClr val="FF0000"/>
                </a:solidFill>
                <a:latin typeface="Times New Roman" pitchFamily="18" charset="0"/>
                <a:cs typeface="Times New Roman" pitchFamily="18" charset="0"/>
              </a:rPr>
              <a:t>Ronny </a:t>
            </a:r>
            <a:r>
              <a:rPr lang="en-US" b="1" i="1" dirty="0">
                <a:solidFill>
                  <a:srgbClr val="FF0000"/>
                </a:solidFill>
                <a:latin typeface="Times New Roman" pitchFamily="18" charset="0"/>
                <a:cs typeface="Times New Roman" pitchFamily="18" charset="0"/>
              </a:rPr>
              <a:t>Reagan number Forty</a:t>
            </a:r>
          </a:p>
          <a:p>
            <a:r>
              <a:rPr lang="en-US" b="1" i="1" dirty="0">
                <a:solidFill>
                  <a:srgbClr val="FF0000"/>
                </a:solidFill>
                <a:latin typeface="Times New Roman" pitchFamily="18" charset="0"/>
                <a:cs typeface="Times New Roman" pitchFamily="18" charset="0"/>
              </a:rPr>
              <a:t>Papa Bush is Forty-One</a:t>
            </a:r>
          </a:p>
          <a:p>
            <a:r>
              <a:rPr lang="en-US" b="1" i="1" dirty="0">
                <a:solidFill>
                  <a:srgbClr val="FF0000"/>
                </a:solidFill>
                <a:latin typeface="Times New Roman" pitchFamily="18" charset="0"/>
                <a:cs typeface="Times New Roman" pitchFamily="18" charset="0"/>
              </a:rPr>
              <a:t>Bill Clinton Forty-Two</a:t>
            </a:r>
          </a:p>
          <a:p>
            <a:endParaRPr lang="en-US" b="1" i="1" dirty="0">
              <a:latin typeface="Times New Roman" pitchFamily="18" charset="0"/>
              <a:cs typeface="Times New Roman" pitchFamily="18" charset="0"/>
            </a:endParaRPr>
          </a:p>
          <a:p>
            <a:r>
              <a:rPr lang="en-US" b="1" i="1" dirty="0">
                <a:latin typeface="Times New Roman" pitchFamily="18" charset="0"/>
                <a:cs typeface="Times New Roman" pitchFamily="18" charset="0"/>
              </a:rPr>
              <a:t>Baby Bush, number Forty-Three</a:t>
            </a:r>
          </a:p>
          <a:p>
            <a:r>
              <a:rPr lang="en-US" b="1" i="1" dirty="0">
                <a:latin typeface="Times New Roman" pitchFamily="18" charset="0"/>
                <a:cs typeface="Times New Roman" pitchFamily="18" charset="0"/>
              </a:rPr>
              <a:t>Then Obama is Forty-Four</a:t>
            </a:r>
          </a:p>
          <a:p>
            <a:r>
              <a:rPr lang="en-US" b="1" i="1" dirty="0">
                <a:latin typeface="Times New Roman" pitchFamily="18" charset="0"/>
                <a:cs typeface="Times New Roman" pitchFamily="18" charset="0"/>
              </a:rPr>
              <a:t>That is the end of the President’s song</a:t>
            </a:r>
          </a:p>
          <a:p>
            <a:r>
              <a:rPr lang="en-US" b="1" i="1" dirty="0">
                <a:latin typeface="Times New Roman" pitchFamily="18" charset="0"/>
                <a:cs typeface="Times New Roman" pitchFamily="18" charset="0"/>
              </a:rPr>
              <a:t>Next election will add one more</a:t>
            </a:r>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797213913"/>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par>
                          <p:cTn id="21" fill="hold">
                            <p:stCondLst>
                              <p:cond delay="1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5867400"/>
          </a:xfrm>
          <a:solidFill>
            <a:srgbClr val="FF0000"/>
          </a:solidFill>
        </p:spPr>
        <p:txBody>
          <a:bodyPr>
            <a:noAutofit/>
          </a:bodyPr>
          <a:lstStyle/>
          <a:p>
            <a:r>
              <a:rPr lang="en-US" sz="9600" b="1" dirty="0" smtClean="0">
                <a:solidFill>
                  <a:srgbClr val="0070C0"/>
                </a:solidFill>
                <a:effectLst>
                  <a:outerShdw blurRad="38100" dist="38100" dir="2700000" algn="tl">
                    <a:srgbClr val="000000">
                      <a:alpha val="43137"/>
                    </a:srgbClr>
                  </a:outerShdw>
                </a:effectLst>
              </a:rPr>
              <a:t>A.D.I.D.A.S.</a:t>
            </a:r>
            <a:r>
              <a:rPr lang="en-US" sz="12000" b="1" dirty="0" smtClean="0">
                <a:solidFill>
                  <a:srgbClr val="0070C0"/>
                </a:solidFill>
                <a:effectLst>
                  <a:outerShdw blurRad="38100" dist="38100" dir="2700000" algn="tl">
                    <a:srgbClr val="000000">
                      <a:alpha val="43137"/>
                    </a:srgbClr>
                  </a:outerShdw>
                </a:effectLst>
              </a:rPr>
              <a:t> </a:t>
            </a:r>
            <a:br>
              <a:rPr lang="en-US" sz="12000" b="1" dirty="0" smtClean="0">
                <a:solidFill>
                  <a:srgbClr val="0070C0"/>
                </a:solidFill>
                <a:effectLst>
                  <a:outerShdw blurRad="38100" dist="38100" dir="2700000" algn="tl">
                    <a:srgbClr val="000000">
                      <a:alpha val="43137"/>
                    </a:srgbClr>
                  </a:outerShdw>
                </a:effectLst>
              </a:rPr>
            </a:br>
            <a:r>
              <a:rPr lang="en-US" sz="6000" b="1" dirty="0" smtClean="0">
                <a:solidFill>
                  <a:srgbClr val="0070C0"/>
                </a:solidFill>
                <a:effectLst>
                  <a:outerShdw blurRad="38100" dist="38100" dir="2700000" algn="tl">
                    <a:srgbClr val="000000">
                      <a:alpha val="43137"/>
                    </a:srgbClr>
                  </a:outerShdw>
                </a:effectLst>
              </a:rPr>
              <a:t>All Day I </a:t>
            </a:r>
            <a:r>
              <a:rPr lang="en-US" sz="6000" b="1" dirty="0">
                <a:solidFill>
                  <a:srgbClr val="0070C0"/>
                </a:solidFill>
                <a:effectLst>
                  <a:outerShdw blurRad="38100" dist="38100" dir="2700000" algn="tl">
                    <a:srgbClr val="000000">
                      <a:alpha val="43137"/>
                    </a:srgbClr>
                  </a:outerShdw>
                </a:effectLst>
              </a:rPr>
              <a:t>D</a:t>
            </a:r>
            <a:r>
              <a:rPr lang="en-US" sz="6000" b="1" dirty="0" smtClean="0">
                <a:solidFill>
                  <a:srgbClr val="0070C0"/>
                </a:solidFill>
                <a:effectLst>
                  <a:outerShdw blurRad="38100" dist="38100" dir="2700000" algn="tl">
                    <a:srgbClr val="000000">
                      <a:alpha val="43137"/>
                    </a:srgbClr>
                  </a:outerShdw>
                </a:effectLst>
              </a:rPr>
              <a:t>ream </a:t>
            </a:r>
            <a:br>
              <a:rPr lang="en-US" sz="6000" b="1" dirty="0" smtClean="0">
                <a:solidFill>
                  <a:srgbClr val="0070C0"/>
                </a:solidFill>
                <a:effectLst>
                  <a:outerShdw blurRad="38100" dist="38100" dir="2700000" algn="tl">
                    <a:srgbClr val="000000">
                      <a:alpha val="43137"/>
                    </a:srgbClr>
                  </a:outerShdw>
                </a:effectLst>
              </a:rPr>
            </a:br>
            <a:r>
              <a:rPr lang="en-US" sz="6000" b="1" dirty="0" smtClean="0">
                <a:solidFill>
                  <a:srgbClr val="0070C0"/>
                </a:solidFill>
                <a:effectLst>
                  <a:outerShdw blurRad="38100" dist="38100" dir="2700000" algn="tl">
                    <a:srgbClr val="000000">
                      <a:alpha val="43137"/>
                    </a:srgbClr>
                  </a:outerShdw>
                </a:effectLst>
              </a:rPr>
              <a:t>About </a:t>
            </a:r>
            <a:br>
              <a:rPr lang="en-US" sz="6000" b="1" dirty="0" smtClean="0">
                <a:solidFill>
                  <a:srgbClr val="0070C0"/>
                </a:solidFill>
                <a:effectLst>
                  <a:outerShdw blurRad="38100" dist="38100" dir="2700000" algn="tl">
                    <a:srgbClr val="000000">
                      <a:alpha val="43137"/>
                    </a:srgbClr>
                  </a:outerShdw>
                </a:effectLst>
              </a:rPr>
            </a:br>
            <a:r>
              <a:rPr lang="en-US" sz="6000" b="1" dirty="0" smtClean="0">
                <a:solidFill>
                  <a:srgbClr val="0070C0"/>
                </a:solidFill>
                <a:effectLst>
                  <a:outerShdw blurRad="38100" dist="38100" dir="2700000" algn="tl">
                    <a:srgbClr val="000000">
                      <a:alpha val="43137"/>
                    </a:srgbClr>
                  </a:outerShdw>
                </a:effectLst>
              </a:rPr>
              <a:t>Social Studies</a:t>
            </a:r>
            <a:endParaRPr lang="en-US" sz="6000" dirty="0">
              <a:solidFill>
                <a:srgbClr val="C00000"/>
              </a:solidFill>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49075352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bg1">
              <a:lumMod val="65000"/>
            </a:schemeClr>
          </a:solidFill>
        </p:spPr>
        <p:txBody>
          <a:bodyPr/>
          <a:lstStyle/>
          <a:p>
            <a:r>
              <a:rPr lang="en-US" dirty="0" smtClean="0">
                <a:solidFill>
                  <a:srgbClr val="002060"/>
                </a:solidFill>
                <a:latin typeface="Aharoni" panose="02010803020104030203" pitchFamily="2" charset="-79"/>
                <a:cs typeface="Aharoni" panose="02010803020104030203" pitchFamily="2" charset="-79"/>
              </a:rPr>
              <a:t>LIKE US ON FACEBOOK</a:t>
            </a:r>
            <a:endParaRPr lang="en-US" dirty="0">
              <a:solidFill>
                <a:srgbClr val="002060"/>
              </a:solidFill>
              <a:latin typeface="Aharoni" panose="02010803020104030203" pitchFamily="2" charset="-79"/>
              <a:cs typeface="Aharoni" panose="02010803020104030203" pitchFamily="2" charset="-79"/>
            </a:endParaRPr>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1"/>
            <a:ext cx="8229600" cy="4198202"/>
          </a:xfrm>
          <a:prstGeom prst="rect">
            <a:avLst/>
          </a:prstGeom>
          <a:solidFill>
            <a:schemeClr val="bg1">
              <a:lumMod val="75000"/>
            </a:schemeClr>
          </a:solidFill>
          <a:ln>
            <a:noFill/>
          </a:ln>
          <a:extLst/>
        </p:spPr>
      </p:pic>
      <p:sp>
        <p:nvSpPr>
          <p:cNvPr id="3" name="TextBox 2"/>
          <p:cNvSpPr txBox="1"/>
          <p:nvPr/>
        </p:nvSpPr>
        <p:spPr>
          <a:xfrm>
            <a:off x="457200" y="5569803"/>
            <a:ext cx="8229600" cy="830997"/>
          </a:xfrm>
          <a:prstGeom prst="rect">
            <a:avLst/>
          </a:prstGeom>
          <a:solidFill>
            <a:schemeClr val="bg1">
              <a:lumMod val="75000"/>
            </a:schemeClr>
          </a:solidFill>
        </p:spPr>
        <p:txBody>
          <a:bodyPr wrap="square" rtlCol="0">
            <a:spAutoFit/>
          </a:bodyPr>
          <a:lstStyle/>
          <a:p>
            <a:pPr algn="ctr"/>
            <a:r>
              <a:rPr lang="en-US" sz="4800" b="1" dirty="0" smtClean="0">
                <a:solidFill>
                  <a:srgbClr val="002060"/>
                </a:solidFill>
              </a:rPr>
              <a:t>IN GOD WE TRUST</a:t>
            </a:r>
            <a:endParaRPr lang="en-US" sz="4800" b="1" dirty="0">
              <a:solidFill>
                <a:srgbClr val="002060"/>
              </a:solidFill>
            </a:endParaRPr>
          </a:p>
        </p:txBody>
      </p:sp>
    </p:spTree>
    <p:extLst>
      <p:ext uri="{BB962C8B-B14F-4D97-AF65-F5344CB8AC3E}">
        <p14:creationId xmlns:p14="http://schemas.microsoft.com/office/powerpoint/2010/main" val="1879820816"/>
      </p:ext>
    </p:extLst>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FFFF00"/>
          </a:solidFill>
        </p:spPr>
        <p:txBody>
          <a:bodyPr>
            <a:normAutofit fontScale="90000"/>
          </a:bodyPr>
          <a:lstStyle/>
          <a:p>
            <a:r>
              <a:rPr lang="en-US" b="1" dirty="0">
                <a:solidFill>
                  <a:srgbClr val="00B0F0"/>
                </a:solidFill>
              </a:rPr>
              <a:t>BEYOND LECTURES: </a:t>
            </a:r>
            <a:br>
              <a:rPr lang="en-US" b="1" dirty="0">
                <a:solidFill>
                  <a:srgbClr val="00B0F0"/>
                </a:solidFill>
              </a:rPr>
            </a:br>
            <a:r>
              <a:rPr lang="en-US" sz="4000" b="1" dirty="0">
                <a:solidFill>
                  <a:srgbClr val="00B0F0"/>
                </a:solidFill>
              </a:rPr>
              <a:t>LEARNING HISTORY THROUGH </a:t>
            </a:r>
            <a:br>
              <a:rPr lang="en-US" sz="4000" b="1" dirty="0">
                <a:solidFill>
                  <a:srgbClr val="00B0F0"/>
                </a:solidFill>
              </a:rPr>
            </a:br>
            <a:r>
              <a:rPr lang="en-US" sz="4000" b="1" dirty="0">
                <a:solidFill>
                  <a:srgbClr val="00B0F0"/>
                </a:solidFill>
              </a:rPr>
              <a:t>HAND GESTURES, SONGS, AND PHRASES</a:t>
            </a:r>
          </a:p>
        </p:txBody>
      </p:sp>
      <p:sp>
        <p:nvSpPr>
          <p:cNvPr id="3" name="Content Placeholder 2"/>
          <p:cNvSpPr>
            <a:spLocks noGrp="1"/>
          </p:cNvSpPr>
          <p:nvPr>
            <p:ph idx="1"/>
          </p:nvPr>
        </p:nvSpPr>
        <p:spPr>
          <a:xfrm>
            <a:off x="457200" y="2286000"/>
            <a:ext cx="8229600" cy="4038600"/>
          </a:xfrm>
          <a:solidFill>
            <a:schemeClr val="accent2">
              <a:lumMod val="75000"/>
            </a:schemeClr>
          </a:solidFill>
        </p:spPr>
        <p:txBody>
          <a:bodyPr>
            <a:normAutofit fontScale="85000" lnSpcReduction="20000"/>
          </a:bodyPr>
          <a:lstStyle/>
          <a:p>
            <a:pPr marL="0" indent="0" algn="ctr">
              <a:buNone/>
            </a:pPr>
            <a:r>
              <a:rPr lang="en-US" dirty="0" smtClean="0">
                <a:solidFill>
                  <a:schemeClr val="bg1"/>
                </a:solidFill>
              </a:rPr>
              <a:t>RESOURCES: </a:t>
            </a:r>
          </a:p>
          <a:p>
            <a:pPr marL="0" indent="0" algn="ctr">
              <a:buNone/>
            </a:pPr>
            <a:r>
              <a:rPr lang="en-US" dirty="0" smtClean="0">
                <a:solidFill>
                  <a:schemeClr val="bg1"/>
                </a:solidFill>
              </a:rPr>
              <a:t>Participants will be given two Workshop Workbooks which are both teacher-made resources: </a:t>
            </a:r>
          </a:p>
          <a:p>
            <a:pPr marL="0" indent="0" algn="ctr">
              <a:buNone/>
            </a:pPr>
            <a:endParaRPr lang="en-US" dirty="0" smtClean="0">
              <a:solidFill>
                <a:schemeClr val="bg1"/>
              </a:solidFill>
            </a:endParaRPr>
          </a:p>
          <a:p>
            <a:pPr marL="0" indent="0" algn="ctr">
              <a:buNone/>
            </a:pPr>
            <a:r>
              <a:rPr lang="en-US" b="1" i="1" dirty="0" smtClean="0">
                <a:solidFill>
                  <a:schemeClr val="bg1"/>
                </a:solidFill>
              </a:rPr>
              <a:t>WKBK No. 1: The American Constitution: </a:t>
            </a:r>
          </a:p>
          <a:p>
            <a:pPr marL="0" indent="0" algn="ctr">
              <a:buNone/>
            </a:pPr>
            <a:r>
              <a:rPr lang="en-US" b="1" i="1" dirty="0" smtClean="0">
                <a:solidFill>
                  <a:schemeClr val="bg1"/>
                </a:solidFill>
              </a:rPr>
              <a:t>Another Way Of Learning An Important Founding Document </a:t>
            </a:r>
          </a:p>
          <a:p>
            <a:pPr marL="0" indent="0" algn="ctr">
              <a:buNone/>
            </a:pPr>
            <a:endParaRPr lang="en-US" dirty="0" smtClean="0">
              <a:solidFill>
                <a:schemeClr val="bg1"/>
              </a:solidFill>
            </a:endParaRPr>
          </a:p>
          <a:p>
            <a:pPr marL="0" indent="0" algn="ctr">
              <a:buNone/>
            </a:pPr>
            <a:r>
              <a:rPr lang="en-US" b="1" i="1" dirty="0" smtClean="0">
                <a:solidFill>
                  <a:schemeClr val="bg1"/>
                </a:solidFill>
              </a:rPr>
              <a:t>WKBK No. 2: History Through Songs: Singing Your Way Through Some American History  </a:t>
            </a:r>
            <a:endParaRPr lang="en-US" b="1" i="1" dirty="0" smtClean="0">
              <a:solidFill>
                <a:srgbClr val="92D050"/>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3648447316"/>
      </p:ext>
    </p:extLst>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FFFF00"/>
          </a:solidFill>
        </p:spPr>
        <p:txBody>
          <a:bodyPr>
            <a:normAutofit fontScale="90000"/>
          </a:bodyPr>
          <a:lstStyle/>
          <a:p>
            <a:r>
              <a:rPr lang="en-US" b="1" dirty="0">
                <a:solidFill>
                  <a:srgbClr val="00B0F0"/>
                </a:solidFill>
              </a:rPr>
              <a:t>BEYOND LECTURES: </a:t>
            </a:r>
            <a:br>
              <a:rPr lang="en-US" b="1" dirty="0">
                <a:solidFill>
                  <a:srgbClr val="00B0F0"/>
                </a:solidFill>
              </a:rPr>
            </a:br>
            <a:r>
              <a:rPr lang="en-US" sz="4000" b="1" dirty="0">
                <a:solidFill>
                  <a:srgbClr val="00B0F0"/>
                </a:solidFill>
              </a:rPr>
              <a:t>LEARNING HISTORY THROUGH </a:t>
            </a:r>
            <a:br>
              <a:rPr lang="en-US" sz="4000" b="1" dirty="0">
                <a:solidFill>
                  <a:srgbClr val="00B0F0"/>
                </a:solidFill>
              </a:rPr>
            </a:br>
            <a:r>
              <a:rPr lang="en-US" sz="4000" b="1" dirty="0">
                <a:solidFill>
                  <a:srgbClr val="00B0F0"/>
                </a:solidFill>
              </a:rPr>
              <a:t>HAND GESTURES, SONGS, AND PHRASES</a:t>
            </a:r>
          </a:p>
        </p:txBody>
      </p:sp>
      <p:sp>
        <p:nvSpPr>
          <p:cNvPr id="3" name="Content Placeholder 2"/>
          <p:cNvSpPr>
            <a:spLocks noGrp="1"/>
          </p:cNvSpPr>
          <p:nvPr>
            <p:ph idx="1"/>
          </p:nvPr>
        </p:nvSpPr>
        <p:spPr>
          <a:xfrm>
            <a:off x="457200" y="2286000"/>
            <a:ext cx="8229600" cy="3840163"/>
          </a:xfrm>
          <a:solidFill>
            <a:schemeClr val="accent2">
              <a:lumMod val="75000"/>
            </a:schemeClr>
          </a:solidFill>
        </p:spPr>
        <p:txBody>
          <a:bodyPr>
            <a:normAutofit fontScale="77500" lnSpcReduction="20000"/>
          </a:bodyPr>
          <a:lstStyle/>
          <a:p>
            <a:pPr marL="0" indent="0" algn="ctr">
              <a:buNone/>
            </a:pPr>
            <a:r>
              <a:rPr lang="en-US" dirty="0" smtClean="0">
                <a:solidFill>
                  <a:schemeClr val="bg1"/>
                </a:solidFill>
              </a:rPr>
              <a:t>For this presentations’ purposes only:</a:t>
            </a:r>
          </a:p>
          <a:p>
            <a:pPr marL="0" indent="0" algn="ctr">
              <a:buNone/>
            </a:pPr>
            <a:endParaRPr lang="en-US" dirty="0" smtClean="0">
              <a:solidFill>
                <a:schemeClr val="bg1"/>
              </a:solidFill>
            </a:endParaRPr>
          </a:p>
          <a:p>
            <a:pPr marL="0" indent="0" algn="ctr">
              <a:buNone/>
            </a:pPr>
            <a:r>
              <a:rPr lang="en-US" dirty="0" smtClean="0">
                <a:solidFill>
                  <a:srgbClr val="00B0F0"/>
                </a:solidFill>
              </a:rPr>
              <a:t>BLUE colored slides are for </a:t>
            </a:r>
          </a:p>
          <a:p>
            <a:pPr marL="0" indent="0" algn="ctr">
              <a:buNone/>
            </a:pPr>
            <a:r>
              <a:rPr lang="en-US" i="1" dirty="0" smtClean="0">
                <a:solidFill>
                  <a:srgbClr val="00B0F0"/>
                </a:solidFill>
              </a:rPr>
              <a:t>Workshop Workbook No. 1: The American Constitution</a:t>
            </a:r>
          </a:p>
          <a:p>
            <a:pPr marL="0" indent="0" algn="ctr">
              <a:buNone/>
            </a:pPr>
            <a:endParaRPr lang="en-US" dirty="0" smtClean="0"/>
          </a:p>
          <a:p>
            <a:pPr marL="0" indent="0" algn="ctr">
              <a:buNone/>
            </a:pPr>
            <a:r>
              <a:rPr lang="en-US" dirty="0" smtClean="0">
                <a:solidFill>
                  <a:srgbClr val="FFFF00"/>
                </a:solidFill>
              </a:rPr>
              <a:t>YELLOW colored slides are </a:t>
            </a:r>
            <a:r>
              <a:rPr lang="en-US" dirty="0">
                <a:solidFill>
                  <a:srgbClr val="FFFF00"/>
                </a:solidFill>
              </a:rPr>
              <a:t>for </a:t>
            </a:r>
            <a:endParaRPr lang="en-US" dirty="0" smtClean="0">
              <a:solidFill>
                <a:srgbClr val="FFFF00"/>
              </a:solidFill>
            </a:endParaRPr>
          </a:p>
          <a:p>
            <a:pPr marL="0" indent="0" algn="ctr">
              <a:buNone/>
            </a:pPr>
            <a:r>
              <a:rPr lang="en-US" i="1" dirty="0" smtClean="0">
                <a:solidFill>
                  <a:srgbClr val="FFFF00"/>
                </a:solidFill>
              </a:rPr>
              <a:t>Workshop Workbook No</a:t>
            </a:r>
            <a:r>
              <a:rPr lang="en-US" i="1" dirty="0">
                <a:solidFill>
                  <a:srgbClr val="FFFF00"/>
                </a:solidFill>
              </a:rPr>
              <a:t>. 2: History Through </a:t>
            </a:r>
            <a:r>
              <a:rPr lang="en-US" i="1" dirty="0" smtClean="0">
                <a:solidFill>
                  <a:srgbClr val="FFFF00"/>
                </a:solidFill>
              </a:rPr>
              <a:t>Songs</a:t>
            </a:r>
          </a:p>
          <a:p>
            <a:pPr marL="0" indent="0" algn="ctr">
              <a:buNone/>
            </a:pPr>
            <a:endParaRPr lang="en-US" dirty="0" smtClean="0"/>
          </a:p>
          <a:p>
            <a:pPr marL="0" indent="0" algn="ctr">
              <a:buNone/>
            </a:pPr>
            <a:r>
              <a:rPr lang="en-US" dirty="0" smtClean="0">
                <a:solidFill>
                  <a:srgbClr val="92D050"/>
                </a:solidFill>
              </a:rPr>
              <a:t>GREEN colored slides are </a:t>
            </a:r>
          </a:p>
          <a:p>
            <a:pPr marL="0" indent="0" algn="ctr">
              <a:buNone/>
            </a:pPr>
            <a:r>
              <a:rPr lang="en-US" dirty="0" smtClean="0">
                <a:solidFill>
                  <a:srgbClr val="92D050"/>
                </a:solidFill>
              </a:rPr>
              <a:t>for Workshop Workbook No.3 that is forthcoming</a:t>
            </a:r>
          </a:p>
          <a:p>
            <a:pPr marL="0" indent="0">
              <a:buNone/>
            </a:pPr>
            <a:endParaRPr lang="en-US" dirty="0"/>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2720546477"/>
      </p:ext>
    </p:extLst>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solidFill>
            <a:srgbClr val="FFFF00"/>
          </a:solidFill>
        </p:spPr>
        <p:txBody>
          <a:bodyPr>
            <a:normAutofit fontScale="90000"/>
          </a:bodyPr>
          <a:lstStyle/>
          <a:p>
            <a:r>
              <a:rPr lang="en-US" b="1" dirty="0">
                <a:solidFill>
                  <a:srgbClr val="00B0F0"/>
                </a:solidFill>
              </a:rPr>
              <a:t>BEYOND LECTURES: </a:t>
            </a:r>
            <a:br>
              <a:rPr lang="en-US" b="1" dirty="0">
                <a:solidFill>
                  <a:srgbClr val="00B0F0"/>
                </a:solidFill>
              </a:rPr>
            </a:br>
            <a:r>
              <a:rPr lang="en-US" sz="4000" b="1" dirty="0">
                <a:solidFill>
                  <a:srgbClr val="00B0F0"/>
                </a:solidFill>
              </a:rPr>
              <a:t>LEARNING HISTORY THROUGH </a:t>
            </a:r>
            <a:br>
              <a:rPr lang="en-US" sz="4000" b="1" dirty="0">
                <a:solidFill>
                  <a:srgbClr val="00B0F0"/>
                </a:solidFill>
              </a:rPr>
            </a:br>
            <a:r>
              <a:rPr lang="en-US" sz="4000" b="1" dirty="0">
                <a:solidFill>
                  <a:srgbClr val="00B0F0"/>
                </a:solidFill>
              </a:rPr>
              <a:t>HAND GESTURES, SONGS, AND PHRASES</a:t>
            </a:r>
          </a:p>
        </p:txBody>
      </p:sp>
      <p:sp>
        <p:nvSpPr>
          <p:cNvPr id="3" name="Content Placeholder 2"/>
          <p:cNvSpPr>
            <a:spLocks noGrp="1"/>
          </p:cNvSpPr>
          <p:nvPr>
            <p:ph idx="1"/>
          </p:nvPr>
        </p:nvSpPr>
        <p:spPr>
          <a:xfrm>
            <a:off x="457200" y="2286000"/>
            <a:ext cx="8229600" cy="4038600"/>
          </a:xfrm>
          <a:solidFill>
            <a:schemeClr val="accent2">
              <a:lumMod val="75000"/>
            </a:schemeClr>
          </a:solidFill>
        </p:spPr>
        <p:txBody>
          <a:bodyPr>
            <a:normAutofit fontScale="92500" lnSpcReduction="10000"/>
          </a:bodyPr>
          <a:lstStyle/>
          <a:p>
            <a:pPr marL="0" indent="0" algn="ctr">
              <a:buNone/>
            </a:pPr>
            <a:r>
              <a:rPr lang="en-US" dirty="0" smtClean="0">
                <a:solidFill>
                  <a:schemeClr val="bg1"/>
                </a:solidFill>
              </a:rPr>
              <a:t>By the way, what does “SEATTAH” mean as in “SEATTAH SCHOLAR” you ask? It means: </a:t>
            </a:r>
          </a:p>
          <a:p>
            <a:pPr marL="0" indent="0" algn="ctr">
              <a:buNone/>
            </a:pPr>
            <a:r>
              <a:rPr lang="en-US" sz="3500" b="1" i="1" u="sng" dirty="0" smtClean="0">
                <a:solidFill>
                  <a:schemeClr val="bg1"/>
                </a:solidFill>
              </a:rPr>
              <a:t>Striving </a:t>
            </a:r>
            <a:r>
              <a:rPr lang="en-US" sz="3500" b="1" i="1" u="sng" dirty="0">
                <a:solidFill>
                  <a:schemeClr val="bg1"/>
                </a:solidFill>
              </a:rPr>
              <a:t>for Excellence and Accountability in the Teaching of Traditional American </a:t>
            </a:r>
            <a:r>
              <a:rPr lang="en-US" sz="3500" b="1" i="1" u="sng" dirty="0" smtClean="0">
                <a:solidFill>
                  <a:schemeClr val="bg1"/>
                </a:solidFill>
              </a:rPr>
              <a:t>History</a:t>
            </a:r>
          </a:p>
          <a:p>
            <a:pPr marL="0" indent="0" algn="ctr">
              <a:buNone/>
            </a:pPr>
            <a:endParaRPr lang="en-US" sz="2600" dirty="0" smtClean="0">
              <a:solidFill>
                <a:schemeClr val="bg1"/>
              </a:solidFill>
            </a:endParaRPr>
          </a:p>
          <a:p>
            <a:pPr marL="0" indent="0" algn="ctr">
              <a:buNone/>
            </a:pPr>
            <a:r>
              <a:rPr lang="en-US" sz="2600" dirty="0" smtClean="0">
                <a:solidFill>
                  <a:schemeClr val="bg1"/>
                </a:solidFill>
              </a:rPr>
              <a:t>For another resource created by me for the University of Dallas SEATTAH website  go to the following link:</a:t>
            </a:r>
          </a:p>
          <a:p>
            <a:pPr marL="0" indent="0" algn="ctr">
              <a:buNone/>
            </a:pPr>
            <a:r>
              <a:rPr lang="en-US" sz="2600" u="sng" dirty="0">
                <a:solidFill>
                  <a:srgbClr val="92D050"/>
                </a:solidFill>
                <a:hlinkClick r:id="rId2"/>
              </a:rPr>
              <a:t>http://</a:t>
            </a:r>
            <a:r>
              <a:rPr lang="en-US" sz="2600" u="sng" dirty="0" smtClean="0">
                <a:solidFill>
                  <a:srgbClr val="92D050"/>
                </a:solidFill>
                <a:hlinkClick r:id="rId2"/>
              </a:rPr>
              <a:t>dante.udallas.edu/seattah/exemplars/Perez%20Am%20Ideals%20in%20Mex/Perez_Index.htm</a:t>
            </a:r>
            <a:r>
              <a:rPr lang="en-US" sz="2600" u="sng" dirty="0" smtClean="0">
                <a:solidFill>
                  <a:srgbClr val="92D050"/>
                </a:solidFill>
              </a:rPr>
              <a:t> </a:t>
            </a:r>
          </a:p>
          <a:p>
            <a:pPr marL="0" indent="0">
              <a:buNone/>
            </a:pPr>
            <a:endParaRPr lang="en-US" dirty="0"/>
          </a:p>
        </p:txBody>
      </p:sp>
      <p:sp>
        <p:nvSpPr>
          <p:cNvPr id="4" name="Footer Placeholder 3"/>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4077424996"/>
      </p:ext>
    </p:extLst>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5867400"/>
          </a:xfrm>
          <a:solidFill>
            <a:schemeClr val="accent2">
              <a:lumMod val="50000"/>
            </a:schemeClr>
          </a:solidFill>
        </p:spPr>
        <p:txBody>
          <a:bodyPr>
            <a:noAutofit/>
          </a:bodyPr>
          <a:lstStyle/>
          <a:p>
            <a:r>
              <a:rPr lang="en-US" sz="12000" b="1" dirty="0" smtClean="0">
                <a:solidFill>
                  <a:srgbClr val="0070C0"/>
                </a:solidFill>
                <a:effectLst>
                  <a:outerShdw blurRad="38100" dist="38100" dir="2700000" algn="tl">
                    <a:srgbClr val="000000">
                      <a:alpha val="43137"/>
                    </a:srgbClr>
                  </a:outerShdw>
                </a:effectLst>
              </a:rPr>
              <a:t>HISTORY ROCKS!!! </a:t>
            </a:r>
            <a:endParaRPr lang="en-US" sz="2400" dirty="0">
              <a:solidFill>
                <a:srgbClr val="C00000"/>
              </a:solidFill>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107887322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5867400"/>
          </a:xfrm>
          <a:solidFill>
            <a:srgbClr val="92D050"/>
          </a:solidFill>
        </p:spPr>
        <p:txBody>
          <a:bodyPr>
            <a:noAutofit/>
          </a:bodyPr>
          <a:lstStyle/>
          <a:p>
            <a:r>
              <a:rPr lang="en-US" sz="3200" b="1" u="sng" dirty="0" smtClean="0">
                <a:solidFill>
                  <a:srgbClr val="C00000"/>
                </a:solidFill>
              </a:rPr>
              <a:t>MESO-AMERICAN CHANT NO. 1</a:t>
            </a:r>
            <a:r>
              <a:rPr lang="en-US" sz="3200" b="1" dirty="0" smtClean="0">
                <a:solidFill>
                  <a:srgbClr val="C00000"/>
                </a:solidFill>
              </a:rPr>
              <a:t> </a:t>
            </a:r>
            <a:br>
              <a:rPr lang="en-US" sz="3200" b="1" dirty="0" smtClean="0">
                <a:solidFill>
                  <a:srgbClr val="C00000"/>
                </a:solidFill>
              </a:rPr>
            </a:br>
            <a:r>
              <a:rPr lang="en-US" sz="2200" b="1" dirty="0" smtClean="0">
                <a:solidFill>
                  <a:srgbClr val="C00000"/>
                </a:solidFill>
              </a:rPr>
              <a:t>[</a:t>
            </a:r>
            <a:r>
              <a:rPr lang="en-US" sz="2200" b="1" i="1" dirty="0" smtClean="0">
                <a:solidFill>
                  <a:srgbClr val="C00000"/>
                </a:solidFill>
              </a:rPr>
              <a:t>WKBK </a:t>
            </a:r>
            <a:r>
              <a:rPr lang="en-US" sz="2200" b="1" i="1" dirty="0">
                <a:solidFill>
                  <a:srgbClr val="C00000"/>
                </a:solidFill>
              </a:rPr>
              <a:t>No. 3</a:t>
            </a:r>
            <a:r>
              <a:rPr lang="en-US" sz="2200" b="1" dirty="0">
                <a:solidFill>
                  <a:srgbClr val="C00000"/>
                </a:solidFill>
              </a:rPr>
              <a:t>, p. 00] </a:t>
            </a:r>
            <a:r>
              <a:rPr lang="en-US" sz="3600" b="1" u="sng" dirty="0" smtClean="0">
                <a:solidFill>
                  <a:srgbClr val="C00000"/>
                </a:solidFill>
              </a:rPr>
              <a:t/>
            </a:r>
            <a:br>
              <a:rPr lang="en-US" sz="3600" b="1" u="sng" dirty="0" smtClean="0">
                <a:solidFill>
                  <a:srgbClr val="C00000"/>
                </a:solidFill>
              </a:rPr>
            </a:br>
            <a:r>
              <a:rPr lang="en-US" b="1" dirty="0" smtClean="0">
                <a:solidFill>
                  <a:srgbClr val="002060"/>
                </a:solidFill>
              </a:rPr>
              <a:t>Columbus sailed</a:t>
            </a:r>
            <a:br>
              <a:rPr lang="en-US" b="1" dirty="0" smtClean="0">
                <a:solidFill>
                  <a:srgbClr val="002060"/>
                </a:solidFill>
              </a:rPr>
            </a:br>
            <a:r>
              <a:rPr lang="en-US" b="1" dirty="0" smtClean="0">
                <a:solidFill>
                  <a:srgbClr val="002060"/>
                </a:solidFill>
              </a:rPr>
              <a:t>The ocean blue</a:t>
            </a:r>
            <a:br>
              <a:rPr lang="en-US" b="1" dirty="0" smtClean="0">
                <a:solidFill>
                  <a:srgbClr val="002060"/>
                </a:solidFill>
              </a:rPr>
            </a:br>
            <a:r>
              <a:rPr lang="en-US" b="1" dirty="0" smtClean="0">
                <a:solidFill>
                  <a:srgbClr val="002060"/>
                </a:solidFill>
              </a:rPr>
              <a:t>In 1492</a:t>
            </a:r>
            <a:br>
              <a:rPr lang="en-US" b="1" dirty="0" smtClean="0">
                <a:solidFill>
                  <a:srgbClr val="002060"/>
                </a:solidFill>
              </a:rPr>
            </a:br>
            <a:r>
              <a:rPr lang="en-US" b="1" dirty="0" smtClean="0">
                <a:solidFill>
                  <a:srgbClr val="002060"/>
                </a:solidFill>
              </a:rPr>
              <a:t>For 33 days</a:t>
            </a:r>
            <a:br>
              <a:rPr lang="en-US" b="1" dirty="0" smtClean="0">
                <a:solidFill>
                  <a:srgbClr val="002060"/>
                </a:solidFill>
              </a:rPr>
            </a:br>
            <a:r>
              <a:rPr lang="en-US" b="1" dirty="0" smtClean="0">
                <a:solidFill>
                  <a:srgbClr val="002060"/>
                </a:solidFill>
              </a:rPr>
              <a:t>On three good ships</a:t>
            </a:r>
            <a:br>
              <a:rPr lang="en-US" b="1" dirty="0" smtClean="0">
                <a:solidFill>
                  <a:srgbClr val="002060"/>
                </a:solidFill>
              </a:rPr>
            </a:br>
            <a:r>
              <a:rPr lang="en-US" b="1" dirty="0" smtClean="0">
                <a:solidFill>
                  <a:srgbClr val="002060"/>
                </a:solidFill>
              </a:rPr>
              <a:t>La Nina, La </a:t>
            </a:r>
            <a:r>
              <a:rPr lang="en-US" b="1" dirty="0" err="1" smtClean="0">
                <a:solidFill>
                  <a:srgbClr val="002060"/>
                </a:solidFill>
              </a:rPr>
              <a:t>Pinta</a:t>
            </a:r>
            <a:r>
              <a:rPr lang="en-US" b="1" dirty="0" smtClean="0">
                <a:solidFill>
                  <a:srgbClr val="002060"/>
                </a:solidFill>
              </a:rPr>
              <a:t/>
            </a:r>
            <a:br>
              <a:rPr lang="en-US" b="1" dirty="0" smtClean="0">
                <a:solidFill>
                  <a:srgbClr val="002060"/>
                </a:solidFill>
              </a:rPr>
            </a:br>
            <a:r>
              <a:rPr lang="en-US" b="1" dirty="0" smtClean="0">
                <a:solidFill>
                  <a:srgbClr val="002060"/>
                </a:solidFill>
              </a:rPr>
              <a:t>La Santa Maria</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41272767"/>
      </p:ext>
    </p:extLst>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696200" cy="5791200"/>
          </a:xfrm>
          <a:solidFill>
            <a:srgbClr val="92D050"/>
          </a:solidFill>
        </p:spPr>
        <p:txBody>
          <a:bodyPr>
            <a:noAutofit/>
          </a:bodyPr>
          <a:lstStyle/>
          <a:p>
            <a:r>
              <a:rPr lang="en-US" sz="3200" b="1" u="sng" dirty="0" smtClean="0">
                <a:solidFill>
                  <a:srgbClr val="C00000"/>
                </a:solidFill>
              </a:rPr>
              <a:t>MESO-AMERICAN CHANT NO. 2 </a:t>
            </a:r>
            <a:r>
              <a:rPr lang="en-US" sz="2200" b="1" u="sng" dirty="0" smtClean="0">
                <a:solidFill>
                  <a:srgbClr val="C00000"/>
                </a:solidFill>
              </a:rPr>
              <a:t/>
            </a:r>
            <a:br>
              <a:rPr lang="en-US" sz="2200" b="1" u="sng" dirty="0" smtClean="0">
                <a:solidFill>
                  <a:srgbClr val="C00000"/>
                </a:solidFill>
              </a:rPr>
            </a:br>
            <a:r>
              <a:rPr lang="en-US" sz="2200" b="1" dirty="0" smtClean="0">
                <a:solidFill>
                  <a:srgbClr val="C00000"/>
                </a:solidFill>
              </a:rPr>
              <a:t>[</a:t>
            </a:r>
            <a:r>
              <a:rPr lang="en-US" sz="2200" b="1" i="1" dirty="0" smtClean="0">
                <a:solidFill>
                  <a:srgbClr val="C00000"/>
                </a:solidFill>
              </a:rPr>
              <a:t>WKBK No. 3</a:t>
            </a:r>
            <a:r>
              <a:rPr lang="en-US" sz="2200" b="1" dirty="0" smtClean="0">
                <a:solidFill>
                  <a:srgbClr val="C00000"/>
                </a:solidFill>
              </a:rPr>
              <a:t>, p. 00] </a:t>
            </a:r>
            <a:r>
              <a:rPr lang="en-US" sz="2400" b="1" dirty="0" smtClean="0">
                <a:solidFill>
                  <a:srgbClr val="C00000"/>
                </a:solidFill>
              </a:rPr>
              <a:t/>
            </a:r>
            <a:br>
              <a:rPr lang="en-US" sz="2400" b="1" dirty="0" smtClean="0">
                <a:solidFill>
                  <a:srgbClr val="C00000"/>
                </a:solidFill>
              </a:rPr>
            </a:br>
            <a:r>
              <a:rPr lang="en-US" sz="4200" b="1" dirty="0" smtClean="0">
                <a:solidFill>
                  <a:srgbClr val="002060"/>
                </a:solidFill>
              </a:rPr>
              <a:t>Here comes Hernan</a:t>
            </a:r>
            <a:br>
              <a:rPr lang="en-US" sz="4200" b="1" dirty="0" smtClean="0">
                <a:solidFill>
                  <a:srgbClr val="002060"/>
                </a:solidFill>
              </a:rPr>
            </a:br>
            <a:r>
              <a:rPr lang="en-US" sz="4200" b="1" dirty="0" smtClean="0">
                <a:solidFill>
                  <a:srgbClr val="002060"/>
                </a:solidFill>
              </a:rPr>
              <a:t>Cortez, the Spaniard </a:t>
            </a:r>
            <a:br>
              <a:rPr lang="en-US" sz="4200" b="1" dirty="0" smtClean="0">
                <a:solidFill>
                  <a:srgbClr val="002060"/>
                </a:solidFill>
              </a:rPr>
            </a:br>
            <a:r>
              <a:rPr lang="en-US" sz="4200" b="1" dirty="0" smtClean="0">
                <a:solidFill>
                  <a:srgbClr val="002060"/>
                </a:solidFill>
              </a:rPr>
              <a:t>In 1519</a:t>
            </a:r>
            <a:br>
              <a:rPr lang="en-US" sz="4200" b="1" dirty="0" smtClean="0">
                <a:solidFill>
                  <a:srgbClr val="002060"/>
                </a:solidFill>
              </a:rPr>
            </a:br>
            <a:r>
              <a:rPr lang="en-US" sz="4200" b="1" dirty="0" smtClean="0">
                <a:solidFill>
                  <a:srgbClr val="002060"/>
                </a:solidFill>
              </a:rPr>
              <a:t>To Tenochtitlan</a:t>
            </a:r>
            <a:br>
              <a:rPr lang="en-US" sz="4200" b="1" dirty="0" smtClean="0">
                <a:solidFill>
                  <a:srgbClr val="002060"/>
                </a:solidFill>
              </a:rPr>
            </a:br>
            <a:r>
              <a:rPr lang="en-US" sz="4200" b="1" dirty="0" smtClean="0">
                <a:solidFill>
                  <a:srgbClr val="002060"/>
                </a:solidFill>
              </a:rPr>
              <a:t>Down go the Aztecs </a:t>
            </a:r>
            <a:br>
              <a:rPr lang="en-US" sz="4200" b="1" dirty="0" smtClean="0">
                <a:solidFill>
                  <a:srgbClr val="002060"/>
                </a:solidFill>
              </a:rPr>
            </a:br>
            <a:r>
              <a:rPr lang="en-US" sz="4200" b="1" dirty="0" smtClean="0">
                <a:solidFill>
                  <a:srgbClr val="002060"/>
                </a:solidFill>
              </a:rPr>
              <a:t>By year 21</a:t>
            </a:r>
            <a:br>
              <a:rPr lang="en-US" sz="4200" b="1" dirty="0" smtClean="0">
                <a:solidFill>
                  <a:srgbClr val="002060"/>
                </a:solidFill>
              </a:rPr>
            </a:br>
            <a:r>
              <a:rPr lang="en-US" sz="4200" b="1" dirty="0" smtClean="0">
                <a:solidFill>
                  <a:srgbClr val="002060"/>
                </a:solidFill>
              </a:rPr>
              <a:t>Birth of a nation</a:t>
            </a:r>
            <a:br>
              <a:rPr lang="en-US" sz="4200" b="1" dirty="0" smtClean="0">
                <a:solidFill>
                  <a:srgbClr val="002060"/>
                </a:solidFill>
              </a:rPr>
            </a:br>
            <a:r>
              <a:rPr lang="en-US" sz="4200" b="1" dirty="0" smtClean="0">
                <a:solidFill>
                  <a:srgbClr val="002060"/>
                </a:solidFill>
              </a:rPr>
              <a:t>A Mexican son</a:t>
            </a: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3922247633"/>
      </p:ext>
    </p:extLst>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5867400"/>
          </a:xfrm>
          <a:solidFill>
            <a:srgbClr val="FFFF00"/>
          </a:solidFill>
        </p:spPr>
        <p:txBody>
          <a:bodyPr>
            <a:noAutofit/>
          </a:bodyPr>
          <a:lstStyle/>
          <a:p>
            <a:r>
              <a:rPr lang="en-US" sz="3200" b="1" u="sng" dirty="0" smtClean="0">
                <a:solidFill>
                  <a:srgbClr val="C00000"/>
                </a:solidFill>
              </a:rPr>
              <a:t>The Thirteen Colonies </a:t>
            </a:r>
            <a:r>
              <a:rPr lang="en-US" sz="3200" b="1" u="sng" dirty="0">
                <a:solidFill>
                  <a:srgbClr val="C00000"/>
                </a:solidFill>
              </a:rPr>
              <a:t>Song </a:t>
            </a:r>
            <a:r>
              <a:rPr lang="en-US" sz="3200" b="1" u="sng" dirty="0" smtClean="0">
                <a:solidFill>
                  <a:srgbClr val="C00000"/>
                </a:solidFill>
              </a:rPr>
              <a:t/>
            </a:r>
            <a:br>
              <a:rPr lang="en-US" sz="3200" b="1" u="sng" dirty="0" smtClean="0">
                <a:solidFill>
                  <a:srgbClr val="C00000"/>
                </a:solidFill>
              </a:rPr>
            </a:br>
            <a:r>
              <a:rPr lang="en-US" sz="2400" b="1" dirty="0" smtClean="0">
                <a:solidFill>
                  <a:srgbClr val="C00000"/>
                </a:solidFill>
              </a:rPr>
              <a:t>[</a:t>
            </a:r>
            <a:r>
              <a:rPr lang="en-US" sz="2400" b="1" i="1" dirty="0" smtClean="0">
                <a:solidFill>
                  <a:srgbClr val="C00000"/>
                </a:solidFill>
              </a:rPr>
              <a:t>WKBK No. 2: History Through Songs</a:t>
            </a:r>
            <a:r>
              <a:rPr lang="en-US" sz="2400" b="1" dirty="0">
                <a:solidFill>
                  <a:srgbClr val="C00000"/>
                </a:solidFill>
              </a:rPr>
              <a:t>,</a:t>
            </a:r>
            <a:r>
              <a:rPr lang="en-US" sz="2400" b="1" dirty="0" smtClean="0">
                <a:solidFill>
                  <a:srgbClr val="C00000"/>
                </a:solidFill>
              </a:rPr>
              <a:t> p. </a:t>
            </a:r>
            <a:r>
              <a:rPr lang="en-US" sz="2400" b="1" dirty="0">
                <a:solidFill>
                  <a:srgbClr val="C00000"/>
                </a:solidFill>
              </a:rPr>
              <a:t>5</a:t>
            </a:r>
            <a:r>
              <a:rPr lang="en-US" sz="2400" b="1" dirty="0" smtClean="0">
                <a:solidFill>
                  <a:srgbClr val="C00000"/>
                </a:solidFill>
              </a:rPr>
              <a:t>]</a:t>
            </a:r>
            <a:r>
              <a:rPr lang="en-US" sz="1600" b="1" dirty="0">
                <a:solidFill>
                  <a:srgbClr val="C00000"/>
                </a:solidFill>
              </a:rPr>
              <a:t> </a:t>
            </a:r>
            <a:r>
              <a:rPr lang="en-US" sz="800" b="1" dirty="0" smtClean="0">
                <a:solidFill>
                  <a:srgbClr val="C00000"/>
                </a:solidFill>
              </a:rPr>
              <a:t/>
            </a:r>
            <a:br>
              <a:rPr lang="en-US" sz="800" b="1" dirty="0" smtClean="0">
                <a:solidFill>
                  <a:srgbClr val="C00000"/>
                </a:solidFill>
              </a:rPr>
            </a:br>
            <a:r>
              <a:rPr lang="en-US" sz="800" b="1" dirty="0" smtClean="0">
                <a:solidFill>
                  <a:srgbClr val="C00000"/>
                </a:solidFill>
              </a:rPr>
              <a:t/>
            </a:r>
            <a:br>
              <a:rPr lang="en-US" sz="800" b="1" dirty="0" smtClean="0">
                <a:solidFill>
                  <a:srgbClr val="C00000"/>
                </a:solidFill>
              </a:rPr>
            </a:br>
            <a:r>
              <a:rPr lang="en-US" sz="1700" b="1" dirty="0" smtClean="0">
                <a:solidFill>
                  <a:schemeClr val="accent6">
                    <a:lumMod val="50000"/>
                  </a:schemeClr>
                </a:solidFill>
              </a:rPr>
              <a:t>New Hampshire, Massachusetts, hey</a:t>
            </a:r>
            <a:br>
              <a:rPr lang="en-US" sz="1700" b="1" dirty="0" smtClean="0">
                <a:solidFill>
                  <a:schemeClr val="accent6">
                    <a:lumMod val="50000"/>
                  </a:schemeClr>
                </a:solidFill>
              </a:rPr>
            </a:br>
            <a:r>
              <a:rPr lang="en-US" sz="1700" b="1" dirty="0" smtClean="0">
                <a:solidFill>
                  <a:schemeClr val="accent6">
                    <a:lumMod val="50000"/>
                  </a:schemeClr>
                </a:solidFill>
              </a:rPr>
              <a:t>Rhode Island and Connecticut </a:t>
            </a:r>
            <a:br>
              <a:rPr lang="en-US" sz="1700" b="1" dirty="0" smtClean="0">
                <a:solidFill>
                  <a:schemeClr val="accent6">
                    <a:lumMod val="50000"/>
                  </a:schemeClr>
                </a:solidFill>
              </a:rPr>
            </a:br>
            <a:r>
              <a:rPr lang="en-US" sz="1700" b="1" dirty="0" smtClean="0">
                <a:solidFill>
                  <a:schemeClr val="accent6">
                    <a:lumMod val="50000"/>
                  </a:schemeClr>
                </a:solidFill>
              </a:rPr>
              <a:t>New York, New Jersey, Pennsylvania</a:t>
            </a:r>
            <a:br>
              <a:rPr lang="en-US" sz="1700" b="1" dirty="0" smtClean="0">
                <a:solidFill>
                  <a:schemeClr val="accent6">
                    <a:lumMod val="50000"/>
                  </a:schemeClr>
                </a:solidFill>
              </a:rPr>
            </a:br>
            <a:r>
              <a:rPr lang="en-US" sz="1700" b="1" dirty="0" smtClean="0">
                <a:solidFill>
                  <a:schemeClr val="accent6">
                    <a:lumMod val="50000"/>
                  </a:schemeClr>
                </a:solidFill>
              </a:rPr>
              <a:t>And then there’s, little </a:t>
            </a:r>
            <a:r>
              <a:rPr lang="en-US" sz="1700" b="1" dirty="0" err="1" smtClean="0">
                <a:solidFill>
                  <a:schemeClr val="accent6">
                    <a:lumMod val="50000"/>
                  </a:schemeClr>
                </a:solidFill>
              </a:rPr>
              <a:t>Ol</a:t>
            </a:r>
            <a:r>
              <a:rPr lang="en-US" sz="1700" b="1" dirty="0" smtClean="0">
                <a:solidFill>
                  <a:schemeClr val="accent6">
                    <a:lumMod val="50000"/>
                  </a:schemeClr>
                </a:solidFill>
              </a:rPr>
              <a:t>’ Delaware</a:t>
            </a:r>
            <a:br>
              <a:rPr lang="en-US" sz="1700" b="1" dirty="0" smtClean="0">
                <a:solidFill>
                  <a:schemeClr val="accent6">
                    <a:lumMod val="50000"/>
                  </a:schemeClr>
                </a:solidFill>
              </a:rPr>
            </a:br>
            <a:r>
              <a:rPr lang="en-US" sz="1700" b="1" dirty="0" smtClean="0">
                <a:solidFill>
                  <a:schemeClr val="accent6">
                    <a:lumMod val="50000"/>
                  </a:schemeClr>
                </a:solidFill>
              </a:rPr>
              <a:t/>
            </a:r>
            <a:br>
              <a:rPr lang="en-US" sz="1700" b="1" dirty="0" smtClean="0">
                <a:solidFill>
                  <a:schemeClr val="accent6">
                    <a:lumMod val="50000"/>
                  </a:schemeClr>
                </a:solidFill>
              </a:rPr>
            </a:br>
            <a:r>
              <a:rPr lang="en-US" sz="1700" b="1" i="1" dirty="0" smtClean="0">
                <a:solidFill>
                  <a:schemeClr val="tx2">
                    <a:lumMod val="60000"/>
                    <a:lumOff val="40000"/>
                  </a:schemeClr>
                </a:solidFill>
              </a:rPr>
              <a:t>Yankee Doodle went to town</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Yankee Doodle dandy</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Mind the music and the step</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And with the girls be handy</a:t>
            </a:r>
            <a:r>
              <a:rPr lang="en-US" sz="1700" b="1" dirty="0" smtClean="0">
                <a:solidFill>
                  <a:schemeClr val="tx2">
                    <a:lumMod val="60000"/>
                    <a:lumOff val="40000"/>
                  </a:schemeClr>
                </a:solidFill>
              </a:rPr>
              <a:t/>
            </a:r>
            <a:br>
              <a:rPr lang="en-US" sz="1700" b="1" dirty="0" smtClean="0">
                <a:solidFill>
                  <a:schemeClr val="tx2">
                    <a:lumMod val="60000"/>
                    <a:lumOff val="40000"/>
                  </a:schemeClr>
                </a:solidFill>
              </a:rPr>
            </a:br>
            <a:r>
              <a:rPr lang="en-US" sz="1700" b="1" dirty="0" smtClean="0">
                <a:solidFill>
                  <a:schemeClr val="accent6">
                    <a:lumMod val="50000"/>
                  </a:schemeClr>
                </a:solidFill>
              </a:rPr>
              <a:t/>
            </a:r>
            <a:br>
              <a:rPr lang="en-US" sz="1700" b="1" dirty="0" smtClean="0">
                <a:solidFill>
                  <a:schemeClr val="accent6">
                    <a:lumMod val="50000"/>
                  </a:schemeClr>
                </a:solidFill>
              </a:rPr>
            </a:br>
            <a:r>
              <a:rPr lang="en-US" sz="1700" b="1" dirty="0" smtClean="0">
                <a:solidFill>
                  <a:schemeClr val="accent6">
                    <a:lumMod val="50000"/>
                  </a:schemeClr>
                </a:solidFill>
              </a:rPr>
              <a:t>Maryland, Virginia</a:t>
            </a:r>
            <a:br>
              <a:rPr lang="en-US" sz="1700" b="1" dirty="0" smtClean="0">
                <a:solidFill>
                  <a:schemeClr val="accent6">
                    <a:lumMod val="50000"/>
                  </a:schemeClr>
                </a:solidFill>
              </a:rPr>
            </a:br>
            <a:r>
              <a:rPr lang="en-US" sz="1700" b="1" dirty="0" smtClean="0">
                <a:solidFill>
                  <a:schemeClr val="accent6">
                    <a:lumMod val="50000"/>
                  </a:schemeClr>
                </a:solidFill>
              </a:rPr>
              <a:t>North Carolina</a:t>
            </a:r>
            <a:br>
              <a:rPr lang="en-US" sz="1700" b="1" dirty="0" smtClean="0">
                <a:solidFill>
                  <a:schemeClr val="accent6">
                    <a:lumMod val="50000"/>
                  </a:schemeClr>
                </a:solidFill>
              </a:rPr>
            </a:br>
            <a:r>
              <a:rPr lang="en-US" sz="1700" b="1" dirty="0" smtClean="0">
                <a:solidFill>
                  <a:schemeClr val="accent6">
                    <a:lumMod val="50000"/>
                  </a:schemeClr>
                </a:solidFill>
              </a:rPr>
              <a:t>South Carolina</a:t>
            </a:r>
            <a:br>
              <a:rPr lang="en-US" sz="1700" b="1" dirty="0" smtClean="0">
                <a:solidFill>
                  <a:schemeClr val="accent6">
                    <a:lumMod val="50000"/>
                  </a:schemeClr>
                </a:solidFill>
              </a:rPr>
            </a:br>
            <a:r>
              <a:rPr lang="en-US" sz="1700" b="1" dirty="0" smtClean="0">
                <a:solidFill>
                  <a:schemeClr val="accent6">
                    <a:lumMod val="50000"/>
                  </a:schemeClr>
                </a:solidFill>
              </a:rPr>
              <a:t>And then there’s little </a:t>
            </a:r>
            <a:r>
              <a:rPr lang="en-US" sz="1700" b="1" dirty="0" err="1" smtClean="0">
                <a:solidFill>
                  <a:schemeClr val="accent6">
                    <a:lumMod val="50000"/>
                  </a:schemeClr>
                </a:solidFill>
              </a:rPr>
              <a:t>Ol</a:t>
            </a:r>
            <a:r>
              <a:rPr lang="en-US" sz="1700" b="1" dirty="0" smtClean="0">
                <a:solidFill>
                  <a:schemeClr val="accent6">
                    <a:lumMod val="50000"/>
                  </a:schemeClr>
                </a:solidFill>
              </a:rPr>
              <a:t>’ Georgia</a:t>
            </a:r>
            <a:br>
              <a:rPr lang="en-US" sz="1700" b="1" dirty="0" smtClean="0">
                <a:solidFill>
                  <a:schemeClr val="accent6">
                    <a:lumMod val="50000"/>
                  </a:schemeClr>
                </a:solidFill>
              </a:rPr>
            </a:br>
            <a:r>
              <a:rPr lang="en-US" sz="1700" b="1" dirty="0" smtClean="0">
                <a:solidFill>
                  <a:schemeClr val="accent6">
                    <a:lumMod val="50000"/>
                  </a:schemeClr>
                </a:solidFill>
              </a:rPr>
              <a:t/>
            </a:r>
            <a:br>
              <a:rPr lang="en-US" sz="1700" b="1" dirty="0" smtClean="0">
                <a:solidFill>
                  <a:schemeClr val="accent6">
                    <a:lumMod val="50000"/>
                  </a:schemeClr>
                </a:solidFill>
              </a:rPr>
            </a:br>
            <a:r>
              <a:rPr lang="en-US" sz="1700" b="1" i="1" dirty="0" smtClean="0">
                <a:solidFill>
                  <a:schemeClr val="tx2">
                    <a:lumMod val="60000"/>
                    <a:lumOff val="40000"/>
                  </a:schemeClr>
                </a:solidFill>
              </a:rPr>
              <a:t>Yankee Doodle went to town</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Yankee Doodle dandy</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Mind the music and the step</a:t>
            </a:r>
            <a:br>
              <a:rPr lang="en-US" sz="1700" b="1" i="1" dirty="0" smtClean="0">
                <a:solidFill>
                  <a:schemeClr val="tx2">
                    <a:lumMod val="60000"/>
                    <a:lumOff val="40000"/>
                  </a:schemeClr>
                </a:solidFill>
              </a:rPr>
            </a:br>
            <a:r>
              <a:rPr lang="en-US" sz="1700" b="1" i="1" dirty="0" smtClean="0">
                <a:solidFill>
                  <a:schemeClr val="tx2">
                    <a:lumMod val="60000"/>
                    <a:lumOff val="40000"/>
                  </a:schemeClr>
                </a:solidFill>
              </a:rPr>
              <a:t>And with the girls be handy</a:t>
            </a:r>
            <a:endParaRPr lang="en-US" b="1" dirty="0" smtClean="0">
              <a:solidFill>
                <a:srgbClr val="002060"/>
              </a:solidFill>
            </a:endParaRPr>
          </a:p>
        </p:txBody>
      </p:sp>
      <p:sp>
        <p:nvSpPr>
          <p:cNvPr id="3" name="Footer Placeholder 2"/>
          <p:cNvSpPr>
            <a:spLocks noGrp="1"/>
          </p:cNvSpPr>
          <p:nvPr>
            <p:ph type="ftr" sz="quarter" idx="11"/>
          </p:nvPr>
        </p:nvSpPr>
        <p:spPr/>
        <p:txBody>
          <a:bodyPr/>
          <a:lstStyle/>
          <a:p>
            <a:r>
              <a:rPr lang="es-ES" smtClean="0"/>
              <a:t>(C) 2014 Juan Manuel Perez /  HOTFCP</a:t>
            </a:r>
            <a:endParaRPr lang="en-US"/>
          </a:p>
        </p:txBody>
      </p:sp>
    </p:spTree>
    <p:extLst>
      <p:ext uri="{BB962C8B-B14F-4D97-AF65-F5344CB8AC3E}">
        <p14:creationId xmlns:p14="http://schemas.microsoft.com/office/powerpoint/2010/main" val="663650261"/>
      </p:ext>
    </p:extLst>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1089</Words>
  <Application>Microsoft Office PowerPoint</Application>
  <PresentationFormat>On-screen Show (4:3)</PresentationFormat>
  <Paragraphs>328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BEYOND LECTURES:  LEARNING HISTORY THROUGH  HAND GESTURES, SONGS, AND PHRASES  JUAN MANUEL PEREZ SEATTAH SCHOLAR, POET LAUREATE, &amp; HISTORIAN  CESAR E. CHAVEZ ACADEMY, CORPUS CHRISTI, TEXAS IN CONJUNCTION WITH  THE HOUSE OF THE FIGHTING CHUPACABRAS PRESS    </vt:lpstr>
      <vt:lpstr>BEYOND LECTURES:  LEARNING HISTORY THROUGH  HAND GESTURES, SONGS, AND PHRASES</vt:lpstr>
      <vt:lpstr>BEYOND LECTURES:  LEARNING HISTORY THROUGH  HAND GESTURES, SONGS, AND PHRASES</vt:lpstr>
      <vt:lpstr>BEYOND LECTURES:  LEARNING HISTORY THROUGH  HAND GESTURES, SONGS, AND PHRASES</vt:lpstr>
      <vt:lpstr>BEYOND LECTURES:  LEARNING HISTORY THROUGH  HAND GESTURES, SONGS, AND PHRASES</vt:lpstr>
      <vt:lpstr>HISTORY ROCKS!!! </vt:lpstr>
      <vt:lpstr>MESO-AMERICAN CHANT NO. 1  [WKBK No. 3, p. 00]  Columbus sailed The ocean blue In 1492 For 33 days On three good ships La Nina, La Pinta La Santa Maria</vt:lpstr>
      <vt:lpstr>MESO-AMERICAN CHANT NO. 2  [WKBK No. 3, p. 00]  Here comes Hernan Cortez, the Spaniard  In 1519 To Tenochtitlan Down go the Aztecs  By year 21 Birth of a nation A Mexican son</vt:lpstr>
      <vt:lpstr>The Thirteen Colonies Song  [WKBK No. 2: History Through Songs, p. 5]   New Hampshire, Massachusetts, hey Rhode Island and Connecticut  New York, New Jersey, Pennsylvania And then there’s, little Ol’ Delaware  Yankee Doodle went to town Yankee Doodle dandy Mind the music and the step And with the girls be handy  Maryland, Virginia North Carolina South Carolina And then there’s little Ol’ Georgia  Yankee Doodle went to town Yankee Doodle dandy Mind the music and the step And with the girls be handy</vt:lpstr>
      <vt:lpstr>    The Documents Song Important Documents &amp; Ideas Essential To The Founding Of The US Government Up To 1787  [WKBK No. 2: History Through Songs, p. 10-11]  </vt:lpstr>
      <vt:lpstr>Summary Of The Declaration Of Independence [WKBK No. 3, p. 00] </vt:lpstr>
      <vt:lpstr>Summary Of The Weaknesses Of The  Articles Of Confederation  [WKBK No. 3, p. 00] </vt:lpstr>
      <vt:lpstr>Confederation To Constitution Song  [WKBK No. 2: History Through Songs, p. 13]</vt:lpstr>
      <vt:lpstr>Summary Of The US CONSTITUTION  [WKBK No. 1: The American Constitution, p. 5]</vt:lpstr>
      <vt:lpstr>Summary Of The BILL OF RIGHTS: Amendments 1-10 [WKBK No. 1: The American Constitution, p. 11]</vt:lpstr>
      <vt:lpstr>The First Amendment Song [WKBK No. 2: History Through Songs, p. 17] </vt:lpstr>
      <vt:lpstr>Summary Of Amendments 11-20 [WKBK No. 1: The American Constitution, p. 17]</vt:lpstr>
      <vt:lpstr>Phrase Guide To Amendments 21-27 [WKBK No. 1: The American Constitution, p. 21]</vt:lpstr>
      <vt:lpstr>Summary Of The Principles Of Government [WKBK No. 1: The American Constitution, p. 23]</vt:lpstr>
      <vt:lpstr>The Presidents 1-18 Song (1789-1877)  [WKBK No. 2: History Through Songs, p. 18-19]</vt:lpstr>
      <vt:lpstr>Manifest Destiny Song [WKBK No. 2: History Through Songs, p. 21] </vt:lpstr>
      <vt:lpstr>The Presidents 19-44 Song (1877-2016)  [WKBK No. 2: History Through Songs, p. 24-25]</vt:lpstr>
      <vt:lpstr>A.D.I.D.A.S.  All Day I Dream  About  Social Studies</vt:lpstr>
      <vt:lpstr>LIKE US ON FACEBOOK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AMERICAN HISTORY RESOURCE FOR  HIGH SCHOOL &amp; MIDDLE SCHOOLSTUDENTS    Special: Includes Chapter 8 Of US   CREATED, COMPOSED &amp; COMPILEDBY  JUAN MANUEL PEREZ 2nd Edition, FALL 2011</dc:title>
  <dc:creator>Juan Perez Sr</dc:creator>
  <cp:lastModifiedBy>JPerez</cp:lastModifiedBy>
  <cp:revision>104</cp:revision>
  <dcterms:created xsi:type="dcterms:W3CDTF">2013-02-02T20:55:34Z</dcterms:created>
  <dcterms:modified xsi:type="dcterms:W3CDTF">2014-06-25T04:29:31Z</dcterms:modified>
</cp:coreProperties>
</file>