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0" r:id="rId5"/>
    <p:sldId id="288" r:id="rId6"/>
    <p:sldId id="262" r:id="rId7"/>
    <p:sldId id="261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59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9" r:id="rId28"/>
    <p:sldId id="281" r:id="rId29"/>
    <p:sldId id="282" r:id="rId30"/>
    <p:sldId id="283" r:id="rId31"/>
    <p:sldId id="284" r:id="rId32"/>
    <p:sldId id="285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97C803-4F28-49B6-B533-D77A27E7BA38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5FA373D-1B3C-45D5-A623-8B16EC2A98E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Educator Effectiveness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the Grant</a:t>
            </a:r>
          </a:p>
          <a:p>
            <a:r>
              <a:rPr lang="en-US" dirty="0" smtClean="0"/>
              <a:t>and Guide to the Unit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Process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7086600" cy="36038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Which payout category do you fall into?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What is your payout scheme?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04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Process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162800" cy="3603812"/>
          </a:xfrm>
        </p:spPr>
        <p:txBody>
          <a:bodyPr>
            <a:normAutofit/>
          </a:bodyPr>
          <a:lstStyle/>
          <a:p>
            <a:r>
              <a:rPr lang="en-US" sz="3200" dirty="0"/>
              <a:t>Transparent, rigorous, and fair </a:t>
            </a:r>
            <a:r>
              <a:rPr lang="en-US" sz="3200" b="1" dirty="0"/>
              <a:t>observations</a:t>
            </a:r>
            <a:r>
              <a:rPr lang="en-US" sz="3200" dirty="0"/>
              <a:t> that </a:t>
            </a:r>
            <a:r>
              <a:rPr lang="en-US" sz="3200" dirty="0" smtClean="0"/>
              <a:t>occur </a:t>
            </a:r>
            <a:r>
              <a:rPr lang="en-US" sz="3200" dirty="0"/>
              <a:t>throughout the year and use pre and post observer-teacher conferences that focus on the standards-based instructional </a:t>
            </a:r>
            <a:r>
              <a:rPr lang="en-US" sz="3200" b="1" dirty="0"/>
              <a:t>rubrics</a:t>
            </a:r>
            <a:r>
              <a:rPr lang="en-US" sz="3200" dirty="0"/>
              <a:t> including plans for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Process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Observations that are</a:t>
            </a:r>
          </a:p>
          <a:p>
            <a:pPr lvl="1"/>
            <a:r>
              <a:rPr lang="en-US" sz="2800" dirty="0" smtClean="0"/>
              <a:t>Transparent</a:t>
            </a:r>
          </a:p>
          <a:p>
            <a:pPr lvl="1"/>
            <a:r>
              <a:rPr lang="en-US" sz="2800" dirty="0" smtClean="0"/>
              <a:t>Fair </a:t>
            </a:r>
          </a:p>
          <a:p>
            <a:pPr lvl="1"/>
            <a:r>
              <a:rPr lang="en-US" sz="2800" dirty="0" smtClean="0"/>
              <a:t>Rigorous</a:t>
            </a:r>
          </a:p>
          <a:p>
            <a:r>
              <a:rPr lang="en-US" sz="3200" dirty="0" smtClean="0"/>
              <a:t>Based on Observation Rubric</a:t>
            </a:r>
          </a:p>
          <a:p>
            <a:r>
              <a:rPr lang="en-US" sz="3200" dirty="0" smtClean="0"/>
              <a:t>Occur three times in the year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22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3603812"/>
          </a:xfrm>
        </p:spPr>
        <p:txBody>
          <a:bodyPr>
            <a:noAutofit/>
          </a:bodyPr>
          <a:lstStyle/>
          <a:p>
            <a:r>
              <a:rPr lang="en-US" sz="2800" dirty="0" smtClean="0"/>
              <a:t>Observers are trained and certified by EEP and Region 20.</a:t>
            </a:r>
          </a:p>
          <a:p>
            <a:r>
              <a:rPr lang="en-US" sz="2800" dirty="0" smtClean="0"/>
              <a:t>Teachers are observed by three different observers</a:t>
            </a:r>
          </a:p>
          <a:p>
            <a:r>
              <a:rPr lang="en-US" sz="2800" dirty="0"/>
              <a:t>Recorded in TEDS (Teacher Evaluation Data System)</a:t>
            </a:r>
          </a:p>
          <a:p>
            <a:r>
              <a:rPr lang="en-US" sz="2800" dirty="0" smtClean="0"/>
              <a:t>Inter-rater reliability assured</a:t>
            </a:r>
            <a:endParaRPr lang="en-US" sz="2800" dirty="0"/>
          </a:p>
          <a:p>
            <a:r>
              <a:rPr lang="en-US" sz="2800" dirty="0" smtClean="0"/>
              <a:t>Aligned to value-added scores</a:t>
            </a:r>
          </a:p>
        </p:txBody>
      </p:sp>
    </p:spTree>
    <p:extLst>
      <p:ext uri="{BB962C8B-B14F-4D97-AF65-F5344CB8AC3E}">
        <p14:creationId xmlns:p14="http://schemas.microsoft.com/office/powerpoint/2010/main" val="33404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81000"/>
            <a:ext cx="6965245" cy="1202485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95400"/>
            <a:ext cx="6196405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One announced, Two unannounced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4"/>
            <a:r>
              <a:rPr lang="en-US" sz="2400" dirty="0" smtClean="0"/>
              <a:t>Reinforcement Goal</a:t>
            </a:r>
          </a:p>
          <a:p>
            <a:pPr lvl="4"/>
            <a:r>
              <a:rPr lang="en-US" sz="2400" dirty="0" smtClean="0"/>
              <a:t>Refinement Goal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106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71600" y="4052455"/>
            <a:ext cx="20712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Observation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038600"/>
            <a:ext cx="1371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Pre-Conference</a:t>
            </a:r>
            <a:endParaRPr lang="en-US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2855" y="4066309"/>
            <a:ext cx="1981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Scoring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8863" y="4066309"/>
            <a:ext cx="20712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Post-Observation</a:t>
            </a:r>
          </a:p>
          <a:p>
            <a:pPr algn="ctr"/>
            <a:r>
              <a:rPr lang="en-US" b="1" dirty="0" smtClean="0"/>
              <a:t>Conference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59336" y="4052455"/>
            <a:ext cx="1981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Walk through</a:t>
            </a:r>
          </a:p>
          <a:p>
            <a:pPr algn="ctr"/>
            <a:r>
              <a:rPr lang="en-US" b="1" dirty="0" smtClean="0"/>
              <a:t>Observations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19257"/>
            <a:ext cx="6553200" cy="36038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Domain I </a:t>
            </a:r>
            <a:r>
              <a:rPr lang="en-US" sz="2800" dirty="0" smtClean="0"/>
              <a:t>– Facilitating Student Learning</a:t>
            </a:r>
          </a:p>
          <a:p>
            <a:r>
              <a:rPr lang="en-US" sz="2800" b="1" dirty="0" smtClean="0"/>
              <a:t>Domain II </a:t>
            </a:r>
            <a:r>
              <a:rPr lang="en-US" sz="2800" dirty="0" smtClean="0"/>
              <a:t>– Planning For Learning</a:t>
            </a:r>
          </a:p>
          <a:p>
            <a:r>
              <a:rPr lang="en-US" sz="2800" b="1" dirty="0" smtClean="0"/>
              <a:t>Domain III </a:t>
            </a:r>
            <a:r>
              <a:rPr lang="en-US" sz="2800" dirty="0" smtClean="0"/>
              <a:t>– Mental, Physical, Emotional Learning</a:t>
            </a:r>
          </a:p>
          <a:p>
            <a:r>
              <a:rPr lang="en-US" sz="2800" b="1" dirty="0" smtClean="0"/>
              <a:t>Domain IV </a:t>
            </a:r>
            <a:r>
              <a:rPr lang="en-US" sz="2800" dirty="0" smtClean="0"/>
              <a:t>– Campus Responsibilities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90360" cy="36038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Guide to measure teacher effectiveness</a:t>
            </a:r>
          </a:p>
          <a:p>
            <a:r>
              <a:rPr lang="en-US" sz="2800" dirty="0" smtClean="0"/>
              <a:t>Scored in each Indicator</a:t>
            </a:r>
          </a:p>
          <a:p>
            <a:r>
              <a:rPr lang="en-US" sz="2800" dirty="0" smtClean="0"/>
              <a:t>Scores: 1 – 5 </a:t>
            </a:r>
          </a:p>
          <a:p>
            <a:r>
              <a:rPr lang="en-US" sz="2800" dirty="0" smtClean="0"/>
              <a:t>Recorded </a:t>
            </a:r>
            <a:r>
              <a:rPr lang="en-US" sz="2800" dirty="0"/>
              <a:t>in </a:t>
            </a:r>
            <a:r>
              <a:rPr lang="en-US" sz="2800" dirty="0" smtClean="0"/>
              <a:t>TEDS</a:t>
            </a:r>
          </a:p>
          <a:p>
            <a:r>
              <a:rPr lang="en-US" sz="2800" dirty="0" smtClean="0"/>
              <a:t>Need an average score of </a:t>
            </a:r>
            <a:r>
              <a:rPr lang="en-US" sz="2800" b="1" dirty="0" smtClean="0"/>
              <a:t>3</a:t>
            </a:r>
            <a:r>
              <a:rPr lang="en-US" sz="2800" dirty="0" smtClean="0"/>
              <a:t> to qualify for payout.</a:t>
            </a:r>
          </a:p>
          <a:p>
            <a:r>
              <a:rPr lang="en-US" sz="2800" dirty="0" smtClean="0"/>
              <a:t>Accounts for 50% of payout for all teachers.</a:t>
            </a:r>
          </a:p>
          <a:p>
            <a:r>
              <a:rPr lang="en-US" sz="2800" dirty="0" smtClean="0"/>
              <a:t>Focus of Unit Meetings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37287"/>
              </p:ext>
            </p:extLst>
          </p:nvPr>
        </p:nvGraphicFramePr>
        <p:xfrm>
          <a:off x="838200" y="990600"/>
          <a:ext cx="7391399" cy="4881451"/>
        </p:xfrm>
        <a:graphic>
          <a:graphicData uri="http://schemas.openxmlformats.org/drawingml/2006/table">
            <a:tbl>
              <a:tblPr bandCol="1">
                <a:tableStyleId>{BDBED569-4797-4DF1-A0F4-6AAB3CD982D8}</a:tableStyleId>
              </a:tblPr>
              <a:tblGrid>
                <a:gridCol w="3674051"/>
                <a:gridCol w="3717348"/>
              </a:tblGrid>
              <a:tr h="2285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Domain 1.  Facilitating Student Learning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225" marR="6322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Learning Goals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Rigor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Differentiation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Hands-On Learning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Comprehensible Input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Time Management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Formative Assessment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Checking for Understanding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Student Engagement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Cooperative Learning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Student HOTS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Active Learning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225" marR="63225" marT="0" marB="0"/>
                </a:tc>
              </a:tr>
              <a:tr h="830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Domain 2.  Planning for Learning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225" marR="6322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Learning Structure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Learning Tasks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Evidence of Learning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225" marR="63225" marT="0" marB="0"/>
                </a:tc>
              </a:tr>
              <a:tr h="1106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Domain 3.  Mental Physical &amp; Emotional Learning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225" marR="63225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Behavior Norms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Positive Mental Attitude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Learning Climate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Learning Interactions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225" marR="632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evaluate teachers’ planning, instruction and assessment skills</a:t>
            </a:r>
          </a:p>
          <a:p>
            <a:r>
              <a:rPr lang="en-US" dirty="0" smtClean="0"/>
              <a:t>Post-conference provides opportunity to reflect on their lessons.</a:t>
            </a:r>
          </a:p>
          <a:p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066800" y="3962400"/>
            <a:ext cx="7010400" cy="1569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Garamond"/>
                <a:ea typeface="MS Mincho"/>
                <a:cs typeface="Times New Roman"/>
              </a:rPr>
              <a:t>Levels of Performance</a:t>
            </a:r>
            <a:endParaRPr lang="en-US" sz="1600" dirty="0">
              <a:effectLst/>
              <a:latin typeface="Cambria"/>
              <a:ea typeface="MS Mincho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latin typeface="Garamond"/>
                <a:ea typeface="MS Mincho"/>
                <a:cs typeface="Times New Roman"/>
              </a:rPr>
              <a:t> </a:t>
            </a:r>
            <a:r>
              <a:rPr lang="en-US" sz="1600" dirty="0" smtClean="0">
                <a:effectLst/>
                <a:latin typeface="Garamond"/>
                <a:ea typeface="MS Mincho"/>
                <a:cs typeface="Garamond"/>
              </a:rPr>
              <a:t>5 </a:t>
            </a:r>
            <a:r>
              <a:rPr lang="en-US" sz="1600" dirty="0">
                <a:effectLst/>
                <a:latin typeface="Garamond"/>
                <a:ea typeface="MS Mincho"/>
                <a:cs typeface="Garamond"/>
              </a:rPr>
              <a:t>= </a:t>
            </a:r>
            <a:r>
              <a:rPr lang="en-US" sz="1600" b="1" dirty="0">
                <a:effectLst/>
                <a:latin typeface="Garamond"/>
                <a:ea typeface="MS Mincho"/>
                <a:cs typeface="Garamond"/>
              </a:rPr>
              <a:t>Outstanding; Observation</a:t>
            </a:r>
            <a:r>
              <a:rPr lang="en-US" sz="1600" dirty="0">
                <a:effectLst/>
                <a:latin typeface="Garamond"/>
                <a:ea typeface="MS Mincho"/>
                <a:cs typeface="Garamond"/>
              </a:rPr>
              <a:t> indicates all or more than all of the criteria was </a:t>
            </a:r>
            <a:r>
              <a:rPr lang="en-US" sz="1600" dirty="0" smtClean="0">
                <a:effectLst/>
                <a:latin typeface="Garamond"/>
                <a:ea typeface="MS Mincho"/>
                <a:cs typeface="Garamond"/>
              </a:rPr>
              <a:t>met</a:t>
            </a:r>
            <a:endParaRPr lang="en-US" sz="1600" dirty="0">
              <a:latin typeface="Cambria"/>
              <a:ea typeface="MS Mincho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ffectLst/>
                <a:latin typeface="Cambria"/>
                <a:ea typeface="MS Mincho"/>
                <a:cs typeface="Times New Roman"/>
              </a:rPr>
              <a:t> </a:t>
            </a:r>
            <a:r>
              <a:rPr lang="en-US" sz="1600" dirty="0" smtClean="0">
                <a:effectLst/>
                <a:latin typeface="Garamond"/>
                <a:ea typeface="MS Mincho"/>
                <a:cs typeface="Garamond"/>
              </a:rPr>
              <a:t>4 = </a:t>
            </a:r>
            <a:r>
              <a:rPr lang="en-US" sz="1600" b="1" dirty="0" smtClean="0">
                <a:effectLst/>
                <a:latin typeface="Garamond"/>
                <a:ea typeface="MS Mincho"/>
                <a:cs typeface="Garamond"/>
              </a:rPr>
              <a:t>Above Effective</a:t>
            </a:r>
            <a:r>
              <a:rPr lang="en-US" sz="1600" dirty="0" smtClean="0">
                <a:effectLst/>
                <a:latin typeface="Garamond"/>
                <a:ea typeface="MS Mincho"/>
                <a:cs typeface="Garamond"/>
              </a:rPr>
              <a:t>; Observation indicates all or most of the criteria was met</a:t>
            </a:r>
            <a:endParaRPr lang="en-US" sz="1600" dirty="0">
              <a:latin typeface="Cambria"/>
              <a:ea typeface="MS Mincho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ffectLst/>
                <a:latin typeface="Cambria"/>
                <a:ea typeface="MS Mincho"/>
                <a:cs typeface="Times New Roman"/>
              </a:rPr>
              <a:t> </a:t>
            </a:r>
            <a:r>
              <a:rPr lang="en-US" sz="1600" dirty="0" smtClean="0">
                <a:effectLst/>
                <a:latin typeface="Garamond"/>
                <a:ea typeface="MS Mincho"/>
                <a:cs typeface="Garamond"/>
              </a:rPr>
              <a:t>3 </a:t>
            </a:r>
            <a:r>
              <a:rPr lang="en-US" sz="1600" dirty="0">
                <a:effectLst/>
                <a:latin typeface="Garamond"/>
                <a:ea typeface="MS Mincho"/>
                <a:cs typeface="Garamond"/>
              </a:rPr>
              <a:t>= </a:t>
            </a:r>
            <a:r>
              <a:rPr lang="en-US" sz="1600" b="1" dirty="0">
                <a:effectLst/>
                <a:latin typeface="Garamond"/>
                <a:ea typeface="MS Mincho"/>
                <a:cs typeface="Garamond"/>
              </a:rPr>
              <a:t>Effective; Observation</a:t>
            </a:r>
            <a:r>
              <a:rPr lang="en-US" sz="1600" dirty="0">
                <a:effectLst/>
                <a:latin typeface="Garamond"/>
                <a:ea typeface="MS Mincho"/>
                <a:cs typeface="Garamond"/>
              </a:rPr>
              <a:t> indicates most of the criteria was </a:t>
            </a:r>
            <a:r>
              <a:rPr lang="en-US" sz="1600" dirty="0" smtClean="0">
                <a:effectLst/>
                <a:latin typeface="Garamond"/>
                <a:ea typeface="MS Mincho"/>
                <a:cs typeface="Garamond"/>
              </a:rPr>
              <a:t>met</a:t>
            </a:r>
            <a:endParaRPr lang="en-US" sz="1600" dirty="0">
              <a:latin typeface="Cambria"/>
              <a:ea typeface="MS Mincho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mbria"/>
                <a:ea typeface="MS Mincho"/>
                <a:cs typeface="Times New Roman"/>
              </a:rPr>
              <a:t> </a:t>
            </a:r>
            <a:r>
              <a:rPr lang="en-US" sz="1600" dirty="0" smtClean="0">
                <a:effectLst/>
                <a:latin typeface="Garamond"/>
                <a:ea typeface="MS Mincho"/>
                <a:cs typeface="Garamond"/>
              </a:rPr>
              <a:t>2 </a:t>
            </a:r>
            <a:r>
              <a:rPr lang="en-US" sz="1600" dirty="0">
                <a:effectLst/>
                <a:latin typeface="Garamond"/>
                <a:ea typeface="MS Mincho"/>
                <a:cs typeface="Garamond"/>
              </a:rPr>
              <a:t>= </a:t>
            </a:r>
            <a:r>
              <a:rPr lang="en-US" sz="1600" b="1" dirty="0">
                <a:effectLst/>
                <a:latin typeface="Garamond"/>
                <a:ea typeface="MS Mincho"/>
                <a:cs typeface="Garamond"/>
              </a:rPr>
              <a:t>Below Effective; Observation</a:t>
            </a:r>
            <a:r>
              <a:rPr lang="en-US" sz="1600" dirty="0">
                <a:effectLst/>
                <a:latin typeface="Garamond"/>
                <a:ea typeface="MS Mincho"/>
                <a:cs typeface="Garamond"/>
              </a:rPr>
              <a:t> indicates some of the criteria was </a:t>
            </a:r>
            <a:r>
              <a:rPr lang="en-US" sz="1600" dirty="0" smtClean="0">
                <a:effectLst/>
                <a:latin typeface="Garamond"/>
                <a:ea typeface="MS Mincho"/>
                <a:cs typeface="Garamond"/>
              </a:rPr>
              <a:t>met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Garamond"/>
                <a:ea typeface="MS Mincho"/>
                <a:cs typeface="Garamond"/>
              </a:rPr>
              <a:t> </a:t>
            </a:r>
            <a:r>
              <a:rPr lang="en-US" sz="1600" dirty="0" smtClean="0">
                <a:effectLst/>
                <a:latin typeface="Garamond"/>
                <a:ea typeface="MS Mincho"/>
                <a:cs typeface="Garamond"/>
              </a:rPr>
              <a:t>1 </a:t>
            </a:r>
            <a:r>
              <a:rPr lang="en-US" sz="1600" dirty="0">
                <a:effectLst/>
                <a:latin typeface="Garamond"/>
                <a:ea typeface="MS Mincho"/>
                <a:cs typeface="Garamond"/>
              </a:rPr>
              <a:t>= </a:t>
            </a:r>
            <a:r>
              <a:rPr lang="en-US" sz="1600" b="1" dirty="0">
                <a:effectLst/>
                <a:latin typeface="Garamond"/>
                <a:ea typeface="MS Mincho"/>
                <a:cs typeface="Garamond"/>
              </a:rPr>
              <a:t>Unsatisfactory;</a:t>
            </a:r>
            <a:r>
              <a:rPr lang="en-US" sz="1600" dirty="0">
                <a:effectLst/>
                <a:latin typeface="Garamond"/>
                <a:ea typeface="MS Mincho"/>
                <a:cs typeface="Garamond"/>
              </a:rPr>
              <a:t> Observation indicates little or none of criteria was met</a:t>
            </a:r>
            <a:endParaRPr lang="en-US" sz="1600" dirty="0">
              <a:effectLst/>
              <a:latin typeface="Cambria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6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Process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674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purpose of the post-conference?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Which indicators do you think you will need the most help with?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Which indicators are your strengths?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How many evaluations will you have by the end of the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7"/>
            <a:ext cx="6858000" cy="3603812"/>
          </a:xfrm>
        </p:spPr>
        <p:txBody>
          <a:bodyPr>
            <a:noAutofit/>
          </a:bodyPr>
          <a:lstStyle/>
          <a:p>
            <a:r>
              <a:rPr lang="en-US" sz="2800" dirty="0" smtClean="0"/>
              <a:t>At the end of this session, the teacher will be able to:</a:t>
            </a:r>
          </a:p>
          <a:p>
            <a:pPr lvl="1"/>
            <a:r>
              <a:rPr lang="en-US" sz="2800" dirty="0" smtClean="0"/>
              <a:t>Make the connection between the importance of the unit meeting to the Educator Effectiveness Process</a:t>
            </a:r>
          </a:p>
          <a:p>
            <a:pPr lvl="1"/>
            <a:r>
              <a:rPr lang="en-US" sz="2800" dirty="0" smtClean="0"/>
              <a:t>Understand Role of the Unit Meeting</a:t>
            </a:r>
          </a:p>
          <a:p>
            <a:pPr lvl="1"/>
            <a:r>
              <a:rPr lang="en-US" sz="2800" dirty="0" smtClean="0"/>
              <a:t>Participate Effectively in Unit Meetings</a:t>
            </a:r>
          </a:p>
          <a:p>
            <a:pPr lvl="1"/>
            <a:r>
              <a:rPr lang="en-US" sz="2800" dirty="0" smtClean="0"/>
              <a:t>Create Effective Unit Meetings</a:t>
            </a:r>
          </a:p>
        </p:txBody>
      </p:sp>
    </p:spTree>
    <p:extLst>
      <p:ext uri="{BB962C8B-B14F-4D97-AF65-F5344CB8AC3E}">
        <p14:creationId xmlns:p14="http://schemas.microsoft.com/office/powerpoint/2010/main" val="42812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Process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comprehensive practical-use professional development </a:t>
            </a:r>
            <a:r>
              <a:rPr lang="en-US" sz="3200" dirty="0" smtClean="0"/>
              <a:t>system</a:t>
            </a:r>
          </a:p>
          <a:p>
            <a:r>
              <a:rPr lang="en-US" sz="3200" dirty="0" smtClean="0"/>
              <a:t>Based </a:t>
            </a:r>
            <a:r>
              <a:rPr lang="en-US" sz="3200" dirty="0"/>
              <a:t>on each high-need school's educator evaluative and student assessment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Process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Job-embedded Professional Development</a:t>
            </a:r>
          </a:p>
          <a:p>
            <a:r>
              <a:rPr lang="en-US" sz="2800" dirty="0" smtClean="0"/>
              <a:t>Targeted development Training</a:t>
            </a:r>
          </a:p>
          <a:p>
            <a:r>
              <a:rPr lang="en-US" sz="2800" dirty="0" smtClean="0"/>
              <a:t>Include weekly Unit Meetings</a:t>
            </a:r>
          </a:p>
          <a:p>
            <a:r>
              <a:rPr lang="en-US" sz="2800" dirty="0" smtClean="0"/>
              <a:t>Based on School Plan</a:t>
            </a:r>
          </a:p>
          <a:p>
            <a:r>
              <a:rPr lang="en-US" sz="2800" dirty="0" smtClean="0"/>
              <a:t>Include Individual Growth Plans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School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Leadership Team and based on data</a:t>
            </a:r>
          </a:p>
          <a:p>
            <a:r>
              <a:rPr lang="en-US" dirty="0" smtClean="0"/>
              <a:t>Goal is to </a:t>
            </a:r>
            <a:r>
              <a:rPr lang="en-US" b="1" dirty="0" smtClean="0"/>
              <a:t>improve student achievement</a:t>
            </a:r>
          </a:p>
          <a:p>
            <a:r>
              <a:rPr lang="en-US" dirty="0" smtClean="0"/>
              <a:t>Used to monitor progress</a:t>
            </a:r>
          </a:p>
          <a:p>
            <a:r>
              <a:rPr lang="en-US" dirty="0" smtClean="0"/>
              <a:t>Include cycle goals and unit goals</a:t>
            </a:r>
          </a:p>
          <a:p>
            <a:r>
              <a:rPr lang="en-US" dirty="0" smtClean="0"/>
              <a:t>School goal: broad, identify gaps</a:t>
            </a:r>
          </a:p>
          <a:p>
            <a:r>
              <a:rPr lang="en-US" dirty="0" smtClean="0"/>
              <a:t>Unit goal: specific, measurable</a:t>
            </a:r>
          </a:p>
          <a:p>
            <a:r>
              <a:rPr lang="en-US" dirty="0" smtClean="0"/>
              <a:t>Unit cycle goal:  total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Professional Learning Community (PLC)</a:t>
            </a:r>
          </a:p>
          <a:p>
            <a:r>
              <a:rPr lang="en-US" b="1" dirty="0" smtClean="0"/>
              <a:t>Weekly </a:t>
            </a:r>
          </a:p>
          <a:p>
            <a:r>
              <a:rPr lang="en-US" dirty="0" smtClean="0"/>
              <a:t>Instructional Strategies to address student needs and increase effectiveness</a:t>
            </a:r>
          </a:p>
          <a:p>
            <a:r>
              <a:rPr lang="en-US" dirty="0" smtClean="0"/>
              <a:t>Aligned to goals</a:t>
            </a:r>
          </a:p>
          <a:p>
            <a:r>
              <a:rPr lang="en-US" dirty="0" smtClean="0"/>
              <a:t>Modeling and Practicing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5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Roles</a:t>
            </a:r>
          </a:p>
          <a:p>
            <a:pPr lvl="1"/>
            <a:r>
              <a:rPr lang="en-US" dirty="0" smtClean="0"/>
              <a:t>Leader</a:t>
            </a:r>
          </a:p>
          <a:p>
            <a:pPr lvl="1"/>
            <a:r>
              <a:rPr lang="en-US" dirty="0" smtClean="0"/>
              <a:t>Facilitator</a:t>
            </a:r>
          </a:p>
          <a:p>
            <a:pPr lvl="1"/>
            <a:r>
              <a:rPr lang="en-US" dirty="0" smtClean="0"/>
              <a:t>Scribe</a:t>
            </a:r>
          </a:p>
          <a:p>
            <a:pPr lvl="1"/>
            <a:r>
              <a:rPr lang="en-US" dirty="0" smtClean="0"/>
              <a:t>Time Keeper</a:t>
            </a:r>
          </a:p>
          <a:p>
            <a:pPr lvl="1"/>
            <a:r>
              <a:rPr lang="en-US" dirty="0" smtClean="0"/>
              <a:t>Gate Keeper</a:t>
            </a:r>
          </a:p>
          <a:p>
            <a:pPr lvl="1"/>
            <a:r>
              <a:rPr lang="en-US" dirty="0" smtClean="0"/>
              <a:t>Meeting Participant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Norms</a:t>
            </a:r>
          </a:p>
          <a:p>
            <a:pPr lvl="1"/>
            <a:r>
              <a:rPr lang="en-US" dirty="0" smtClean="0"/>
              <a:t>Start on time</a:t>
            </a:r>
          </a:p>
          <a:p>
            <a:pPr lvl="1"/>
            <a:r>
              <a:rPr lang="en-US" dirty="0" smtClean="0"/>
              <a:t>Active Participation</a:t>
            </a:r>
          </a:p>
          <a:p>
            <a:pPr lvl="1"/>
            <a:r>
              <a:rPr lang="en-US" dirty="0" smtClean="0"/>
              <a:t>Cell Phones on Silent</a:t>
            </a:r>
          </a:p>
          <a:p>
            <a:pPr lvl="1"/>
            <a:r>
              <a:rPr lang="en-US" dirty="0" smtClean="0"/>
              <a:t>Take Care of your needs</a:t>
            </a:r>
          </a:p>
          <a:p>
            <a:pPr lvl="1"/>
            <a:r>
              <a:rPr lang="en-US" dirty="0" smtClean="0"/>
              <a:t>Agree to Disagree</a:t>
            </a:r>
          </a:p>
          <a:p>
            <a:pPr lvl="1"/>
            <a:r>
              <a:rPr lang="en-US" dirty="0" smtClean="0"/>
              <a:t>Be efficient and concise</a:t>
            </a:r>
          </a:p>
          <a:p>
            <a:pPr lvl="1"/>
            <a:r>
              <a:rPr lang="en-US" dirty="0" smtClean="0"/>
              <a:t>End 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Powerful Learning Framework</a:t>
            </a:r>
          </a:p>
          <a:p>
            <a:pPr lvl="1"/>
            <a:r>
              <a:rPr lang="en-US" dirty="0" smtClean="0"/>
              <a:t>Authentic</a:t>
            </a:r>
          </a:p>
          <a:p>
            <a:pPr lvl="1"/>
            <a:r>
              <a:rPr lang="en-US" dirty="0" smtClean="0"/>
              <a:t>Interactive</a:t>
            </a:r>
          </a:p>
          <a:p>
            <a:pPr lvl="1"/>
            <a:r>
              <a:rPr lang="en-US" dirty="0" smtClean="0"/>
              <a:t>Learner-Centered</a:t>
            </a:r>
          </a:p>
          <a:p>
            <a:pPr lvl="1"/>
            <a:r>
              <a:rPr lang="en-US" dirty="0" smtClean="0"/>
              <a:t>Inclusive</a:t>
            </a:r>
          </a:p>
          <a:p>
            <a:pPr lvl="1"/>
            <a:r>
              <a:rPr lang="en-US" dirty="0" smtClean="0"/>
              <a:t>Continuous</a:t>
            </a:r>
          </a:p>
          <a:p>
            <a:r>
              <a:rPr lang="en-US" dirty="0" smtClean="0"/>
              <a:t>Guide to common language and understanding for thinking and talking about Powerful Learning for teachers and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 Meeting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Review Need</a:t>
            </a:r>
          </a:p>
          <a:p>
            <a:r>
              <a:rPr lang="en-US" sz="3200" dirty="0" smtClean="0"/>
              <a:t>Learn/Facilitate </a:t>
            </a:r>
          </a:p>
          <a:p>
            <a:pPr lvl="1"/>
            <a:r>
              <a:rPr lang="en-US" sz="3000" dirty="0" smtClean="0"/>
              <a:t>Powerful Learning</a:t>
            </a:r>
          </a:p>
          <a:p>
            <a:r>
              <a:rPr lang="en-US" sz="3200" dirty="0" smtClean="0"/>
              <a:t>Develop/Plan</a:t>
            </a:r>
          </a:p>
          <a:p>
            <a:r>
              <a:rPr lang="en-US" sz="3200" dirty="0" smtClean="0"/>
              <a:t>Schedule</a:t>
            </a:r>
          </a:p>
          <a:p>
            <a:r>
              <a:rPr lang="en-US" sz="3200" dirty="0" smtClean="0"/>
              <a:t>Reflect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47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Unit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19257"/>
            <a:ext cx="6781800" cy="3603812"/>
          </a:xfrm>
        </p:spPr>
        <p:txBody>
          <a:bodyPr/>
          <a:lstStyle/>
          <a:p>
            <a:pPr lvl="0"/>
            <a:r>
              <a:rPr lang="en-US" dirty="0"/>
              <a:t>Review of student work samples </a:t>
            </a:r>
            <a:r>
              <a:rPr lang="en-US" dirty="0" smtClean="0"/>
              <a:t>(high</a:t>
            </a:r>
            <a:r>
              <a:rPr lang="en-US" dirty="0"/>
              <a:t>, medium, and low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Research based-strategies and/or EEP indicator(s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Connections to school goal(s) </a:t>
            </a:r>
          </a:p>
          <a:p>
            <a:pPr lvl="0"/>
            <a:r>
              <a:rPr lang="en-US" dirty="0"/>
              <a:t>Planning time for Unit meeting participants to work on lesson planning </a:t>
            </a:r>
          </a:p>
          <a:p>
            <a:pPr lvl="0"/>
            <a:r>
              <a:rPr lang="en-US" dirty="0"/>
              <a:t>EEP Observation Rubric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7239000" cy="36038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b="1" dirty="0" smtClean="0"/>
              <a:t>Four Core Processes</a:t>
            </a:r>
          </a:p>
          <a:p>
            <a:r>
              <a:rPr lang="en-US" sz="3900" b="1" dirty="0" smtClean="0"/>
              <a:t>A</a:t>
            </a:r>
            <a:r>
              <a:rPr lang="en-US" sz="3900" dirty="0" smtClean="0"/>
              <a:t>: </a:t>
            </a:r>
            <a:r>
              <a:rPr lang="en-US" sz="3000" dirty="0" smtClean="0"/>
              <a:t>Differentiated Performance–based Compensation System (PBCS)</a:t>
            </a:r>
          </a:p>
          <a:p>
            <a:r>
              <a:rPr lang="en-US" sz="3900" b="1" dirty="0" smtClean="0"/>
              <a:t>B: </a:t>
            </a:r>
            <a:r>
              <a:rPr lang="en-US" sz="3000" dirty="0" smtClean="0"/>
              <a:t>Transparent, Rigorous, and Fair Observations</a:t>
            </a:r>
          </a:p>
          <a:p>
            <a:r>
              <a:rPr lang="en-US" sz="3900" b="1" dirty="0" smtClean="0"/>
              <a:t>C: </a:t>
            </a:r>
            <a:r>
              <a:rPr lang="en-US" sz="3000" dirty="0" smtClean="0"/>
              <a:t>Practical Targeted Professional Development</a:t>
            </a:r>
          </a:p>
          <a:p>
            <a:r>
              <a:rPr lang="en-US" sz="3900" b="1" dirty="0" smtClean="0"/>
              <a:t>D: </a:t>
            </a:r>
            <a:r>
              <a:rPr lang="en-US" sz="3000" dirty="0" smtClean="0"/>
              <a:t>Professional Career Options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867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Think-Pair-Share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48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Unit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 Student Analysis - </a:t>
            </a:r>
            <a:r>
              <a:rPr lang="en-US" dirty="0"/>
              <a:t>Analyzing student work samples to identify gaps.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</a:t>
            </a:r>
            <a:r>
              <a:rPr lang="en-US" dirty="0"/>
              <a:t>  </a:t>
            </a:r>
            <a:r>
              <a:rPr lang="en-US" b="1" dirty="0"/>
              <a:t>Develop</a:t>
            </a:r>
            <a:r>
              <a:rPr lang="en-US" dirty="0"/>
              <a:t> </a:t>
            </a:r>
            <a:r>
              <a:rPr lang="en-US" b="1" dirty="0"/>
              <a:t>New Strategies - </a:t>
            </a:r>
            <a:r>
              <a:rPr lang="en-US" dirty="0"/>
              <a:t>New strategies can be an extension of other strategies based on a gap that was identified in the student work samples.  Therefore, “tweaking” a portion of a strategy is acceptable.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b="1" dirty="0"/>
              <a:t>Time Management - </a:t>
            </a:r>
            <a:r>
              <a:rPr lang="en-US" dirty="0"/>
              <a:t>Time must be provided to teachers, and must be effectively managed, to develop new teaching strategies and incorporate the strategies into their lesson plans.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Process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Professional options </a:t>
            </a:r>
            <a:r>
              <a:rPr lang="en-US" sz="3200" dirty="0" smtClean="0"/>
              <a:t>for educators that lead to recruitment and retention.</a:t>
            </a:r>
          </a:p>
          <a:p>
            <a:r>
              <a:rPr lang="en-US" sz="3200" dirty="0" smtClean="0"/>
              <a:t>CT, CTL, ETL</a:t>
            </a:r>
          </a:p>
          <a:p>
            <a:r>
              <a:rPr lang="en-US" sz="3200" dirty="0" smtClean="0"/>
              <a:t>Individual Growth Plans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461760" cy="3603812"/>
          </a:xfrm>
        </p:spPr>
        <p:txBody>
          <a:bodyPr>
            <a:noAutofit/>
          </a:bodyPr>
          <a:lstStyle/>
          <a:p>
            <a:r>
              <a:rPr lang="en-US" dirty="0" smtClean="0"/>
              <a:t>What are the four grant components?</a:t>
            </a:r>
          </a:p>
          <a:p>
            <a:r>
              <a:rPr lang="en-US" dirty="0" smtClean="0"/>
              <a:t>Identify at least 5 Indicators of the Observation Rubric.</a:t>
            </a:r>
          </a:p>
          <a:p>
            <a:r>
              <a:rPr lang="en-US" dirty="0" smtClean="0"/>
              <a:t>What are possible scores on the rubric?</a:t>
            </a:r>
          </a:p>
          <a:p>
            <a:r>
              <a:rPr lang="en-US" dirty="0" smtClean="0"/>
              <a:t>What score is needed for payout?</a:t>
            </a:r>
          </a:p>
          <a:p>
            <a:r>
              <a:rPr lang="en-US" dirty="0" smtClean="0"/>
              <a:t>What is a unit meeting?</a:t>
            </a:r>
          </a:p>
          <a:p>
            <a:r>
              <a:rPr lang="en-US" dirty="0" smtClean="0"/>
              <a:t>What is covered during a unit meeting?</a:t>
            </a:r>
          </a:p>
          <a:p>
            <a:r>
              <a:rPr lang="en-US" dirty="0" smtClean="0"/>
              <a:t>What can you do to make a unit meeting effective?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Comments, Concerns, Random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Process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7239000" cy="3603812"/>
          </a:xfrm>
        </p:spPr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differentiated performance based compensation system (PBCS) </a:t>
            </a:r>
            <a:r>
              <a:rPr lang="en-US" sz="2600" dirty="0" smtClean="0"/>
              <a:t>that allows for differentiated payments to educators based on teacher value-added student performances, and principal and teacher observations.</a:t>
            </a:r>
          </a:p>
          <a:p>
            <a:r>
              <a:rPr lang="en-US" sz="2600" b="1" dirty="0" smtClean="0"/>
              <a:t>3 Models:  </a:t>
            </a:r>
            <a:r>
              <a:rPr lang="en-US" sz="2600" dirty="0" smtClean="0"/>
              <a:t>Tested Core Subject, Non-Tested Subjects, Principal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719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Payout Models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9"/>
          <a:stretch/>
        </p:blipFill>
        <p:spPr bwMode="auto">
          <a:xfrm>
            <a:off x="1295400" y="1828800"/>
            <a:ext cx="66294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Core-Subject Not Tested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981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Observations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981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Value-Added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7818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15318" y="181671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English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8576" y="181671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Math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05400" y="2741822"/>
            <a:ext cx="2514600" cy="2515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3340" y="4648200"/>
            <a:ext cx="323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Class Value-Added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4740" y="2480212"/>
            <a:ext cx="323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School Value-Added</a:t>
            </a:r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267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Observations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37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239000" cy="518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3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Value-Added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086600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 measurement of </a:t>
            </a:r>
            <a:r>
              <a:rPr lang="en-US" b="1" dirty="0" smtClean="0"/>
              <a:t>student gains </a:t>
            </a:r>
            <a:r>
              <a:rPr lang="en-US" dirty="0" smtClean="0"/>
              <a:t>in achievement </a:t>
            </a:r>
            <a:r>
              <a:rPr lang="en-US" b="1" dirty="0" smtClean="0"/>
              <a:t>over a year </a:t>
            </a:r>
            <a:r>
              <a:rPr lang="en-US" dirty="0" smtClean="0"/>
              <a:t>based on performance on state assessment</a:t>
            </a:r>
          </a:p>
          <a:p>
            <a:r>
              <a:rPr lang="en-US" dirty="0" smtClean="0"/>
              <a:t>EVAAS – analyzes student data and predicts student performance</a:t>
            </a:r>
          </a:p>
          <a:p>
            <a:r>
              <a:rPr lang="en-US" dirty="0" smtClean="0"/>
              <a:t> Battelle for Kids – links student data to teachers</a:t>
            </a:r>
          </a:p>
          <a:p>
            <a:r>
              <a:rPr lang="en-US" sz="2800" b="1" dirty="0" smtClean="0"/>
              <a:t>Measures how much value a teacher added to a student’s academic growth over a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2895</TotalTime>
  <Words>941</Words>
  <Application>Microsoft Office PowerPoint</Application>
  <PresentationFormat>On-screen Show (4:3)</PresentationFormat>
  <Paragraphs>205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Pushpin</vt:lpstr>
      <vt:lpstr>Educator Effectiveness Process</vt:lpstr>
      <vt:lpstr>Learning Goals</vt:lpstr>
      <vt:lpstr>Overview</vt:lpstr>
      <vt:lpstr>Core Process A</vt:lpstr>
      <vt:lpstr>Payout Models</vt:lpstr>
      <vt:lpstr>Core-Subject Not Tested</vt:lpstr>
      <vt:lpstr>PowerPoint Presentation</vt:lpstr>
      <vt:lpstr>PowerPoint Presentation</vt:lpstr>
      <vt:lpstr>Value-Added</vt:lpstr>
      <vt:lpstr>Core Process A</vt:lpstr>
      <vt:lpstr>Core Process B</vt:lpstr>
      <vt:lpstr>Core Process B</vt:lpstr>
      <vt:lpstr>Observations</vt:lpstr>
      <vt:lpstr>Observations</vt:lpstr>
      <vt:lpstr>Observation Rubric</vt:lpstr>
      <vt:lpstr>Observation Rubric</vt:lpstr>
      <vt:lpstr>PowerPoint Presentation</vt:lpstr>
      <vt:lpstr>Observation Rubric</vt:lpstr>
      <vt:lpstr>Core Process B</vt:lpstr>
      <vt:lpstr>Core Process C</vt:lpstr>
      <vt:lpstr>Core Process C</vt:lpstr>
      <vt:lpstr>The School Plan</vt:lpstr>
      <vt:lpstr>The Unit Meeting</vt:lpstr>
      <vt:lpstr>The Unit Meeting</vt:lpstr>
      <vt:lpstr>The Unit Meeting</vt:lpstr>
      <vt:lpstr>The Unit Meeting</vt:lpstr>
      <vt:lpstr>PowerPoint Presentation</vt:lpstr>
      <vt:lpstr>The Unit Meeting Protocol</vt:lpstr>
      <vt:lpstr>Effective Unit Meetings</vt:lpstr>
      <vt:lpstr>Effective Unit Meetings</vt:lpstr>
      <vt:lpstr>Core Process D</vt:lpstr>
      <vt:lpstr>Closing the Loop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 Effectiveness Process</dc:title>
  <dc:creator>Dr. Yael Leal</dc:creator>
  <cp:lastModifiedBy>CEC Lead Teacher</cp:lastModifiedBy>
  <cp:revision>21</cp:revision>
  <dcterms:created xsi:type="dcterms:W3CDTF">2012-08-05T02:37:10Z</dcterms:created>
  <dcterms:modified xsi:type="dcterms:W3CDTF">2014-06-20T02:29:27Z</dcterms:modified>
</cp:coreProperties>
</file>